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8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4712AA-B365-42B9-BFC8-E7EEAC5BA1C9}">
  <a:tblStyle styleId="{FF4712AA-B365-42B9-BFC8-E7EEAC5BA1C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908BD7F-173D-413A-A0BE-6398F37AD2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2" Type="http://schemas.openxmlformats.org/officeDocument/2006/relationships/slide" Target="slides/slide27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97e838b697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97e838b69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97e838b697_6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97e838b697_6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9fe923c1e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9fe923c1e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9fe923c1ec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9fe923c1ec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97e838b697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97e838b697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2adeb980e3_0_3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2adeb980e3_0_3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97e838b69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97e838b69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mentioned zip code has a high amount of renters and low median income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97e838b697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97e838b697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97e838b697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97e838b697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97e838b697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97e838b697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97e838b697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397e838b697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97e838b697_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97e838b697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397e838b697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397e838b697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97e838b697_6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97e838b697_6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97e838b697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97e838b697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397e838b697_6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397e838b697_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39fec4870b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39fec4870b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9fa25e2f8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9fa25e2f8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2adeb980e3_0_3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2adeb980e3_0_3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2adeb980e3_0_3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2adeb980e3_0_3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2adeb980e3_0_3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2adeb980e3_0_3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2adeb980e3_0_3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2adeb980e3_0_3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9ffaabf16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9ffaabf16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maps ensured that almost no loans went to </a:t>
            </a:r>
            <a:r>
              <a:rPr lang="en"/>
              <a:t>areas</a:t>
            </a:r>
            <a:r>
              <a:rPr lang="en"/>
              <a:t> that included people of color mainly black residents that favored investment into suburban housing over urban.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this map was created by ASU’s knowledge exchange for resilience with the historical map transposed onto modern day phoenix.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only redlining map created for Arizona was for downtown phoenix, however redlining is a legacy of discriminatory housing policies affecting the modern housing crisis.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segregated development patterns, encouraging white families to move to newly  built </a:t>
            </a:r>
            <a:r>
              <a:rPr lang="en"/>
              <a:t>suburbs</a:t>
            </a:r>
            <a:r>
              <a:rPr lang="en"/>
              <a:t> like scottsdale, tempe which already had racially restrictive housing practices excluding </a:t>
            </a:r>
            <a:r>
              <a:rPr lang="en"/>
              <a:t>minorities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2adeb980e3_0_3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2adeb980e3_0_3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97e838b697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97e838b697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97e838b697_6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97e838b697_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97e838b697_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97e838b697_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This is the official ASU Presentation template theme">
  <p:cSld name="CUSTOM_21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14" name="Google Shape;14;p2"/>
          <p:cNvPicPr preferRelativeResize="0"/>
          <p:nvPr/>
        </p:nvPicPr>
        <p:blipFill rotWithShape="1">
          <a:blip r:embed="rId2">
            <a:alphaModFix/>
          </a:blip>
          <a:srcRect b="21284" l="6424" r="59273" t="21559"/>
          <a:stretch/>
        </p:blipFill>
        <p:spPr>
          <a:xfrm>
            <a:off x="407500" y="297225"/>
            <a:ext cx="910050" cy="4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420625" y="842150"/>
            <a:ext cx="8275200" cy="29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chemeClr val="dk1"/>
                </a:solidFill>
              </a:rPr>
              <a:t>Official 2025 </a:t>
            </a:r>
            <a:br>
              <a:rPr b="1" lang="en" sz="6600">
                <a:solidFill>
                  <a:schemeClr val="dk1"/>
                </a:solidFill>
              </a:rPr>
            </a:br>
            <a:r>
              <a:rPr b="1" lang="en" sz="6600">
                <a:solidFill>
                  <a:schemeClr val="dk1"/>
                </a:solidFill>
              </a:rPr>
              <a:t>ASU presentation template </a:t>
            </a:r>
            <a:endParaRPr b="1" sz="6600">
              <a:solidFill>
                <a:schemeClr val="dk1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625" y="4666750"/>
            <a:ext cx="74079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highlight>
                  <a:schemeClr val="dk1"/>
                </a:highlight>
              </a:rPr>
              <a:t>From Enterprise Brand Strategy and Management</a:t>
            </a:r>
            <a:endParaRPr b="1" sz="36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Maroon">
  <p:cSld name="CUSTOM_19_1_3_1_1">
    <p:bg>
      <p:bgPr>
        <a:solidFill>
          <a:schemeClr val="accen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1 Text and photo slide - News layout">
  <p:cSld name="CUSTOM_23_1_1_1_1_1_1_2_1_3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1"/>
          <p:cNvSpPr/>
          <p:nvPr>
            <p:ph idx="2" type="pic"/>
          </p:nvPr>
        </p:nvSpPr>
        <p:spPr>
          <a:xfrm>
            <a:off x="9225" y="-9225"/>
            <a:ext cx="9144000" cy="24294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101"/>
          <p:cNvSpPr txBox="1"/>
          <p:nvPr>
            <p:ph type="title"/>
          </p:nvPr>
        </p:nvSpPr>
        <p:spPr>
          <a:xfrm>
            <a:off x="722550" y="1725450"/>
            <a:ext cx="7671600" cy="31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182875" spcFirstLastPara="1" rIns="228600" wrap="square" tIns="22860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22" name="Google Shape;622;p101"/>
          <p:cNvSpPr txBox="1"/>
          <p:nvPr>
            <p:ph idx="1" type="body"/>
          </p:nvPr>
        </p:nvSpPr>
        <p:spPr>
          <a:xfrm>
            <a:off x="917225" y="2482075"/>
            <a:ext cx="7282500" cy="16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Number and stat slide options →">
  <p:cSld name="CUSTOM_23_1_1_1_1_2_1_1_1_1_1_1_1_1_1_2_1">
    <p:bg>
      <p:bgPr>
        <a:solidFill>
          <a:schemeClr val="accent5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/>
        </p:nvSpPr>
        <p:spPr>
          <a:xfrm>
            <a:off x="2411725" y="157424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Number and stat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625" name="Google Shape;625;p10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1 Number and stat slide - 3 stats">
  <p:cSld name="CUSTOM_25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420625" y="2508875"/>
            <a:ext cx="2414100" cy="6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28" name="Google Shape;628;p103"/>
          <p:cNvSpPr txBox="1"/>
          <p:nvPr>
            <p:ph idx="2" type="body"/>
          </p:nvPr>
        </p:nvSpPr>
        <p:spPr>
          <a:xfrm>
            <a:off x="3353200" y="2508875"/>
            <a:ext cx="2414100" cy="6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29" name="Google Shape;629;p103"/>
          <p:cNvSpPr txBox="1"/>
          <p:nvPr>
            <p:ph idx="3" type="body"/>
          </p:nvPr>
        </p:nvSpPr>
        <p:spPr>
          <a:xfrm>
            <a:off x="6285775" y="2508875"/>
            <a:ext cx="2414100" cy="6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30" name="Google Shape;630;p103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31" name="Google Shape;631;p103"/>
          <p:cNvSpPr txBox="1"/>
          <p:nvPr>
            <p:ph idx="4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32" name="Google Shape;632;p103"/>
          <p:cNvSpPr txBox="1"/>
          <p:nvPr>
            <p:ph idx="5" type="title"/>
          </p:nvPr>
        </p:nvSpPr>
        <p:spPr>
          <a:xfrm>
            <a:off x="436825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33" name="Google Shape;633;p103"/>
          <p:cNvSpPr txBox="1"/>
          <p:nvPr>
            <p:ph idx="6" type="title"/>
          </p:nvPr>
        </p:nvSpPr>
        <p:spPr>
          <a:xfrm>
            <a:off x="3353200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34" name="Google Shape;634;p103"/>
          <p:cNvSpPr txBox="1"/>
          <p:nvPr>
            <p:ph idx="7" type="title"/>
          </p:nvPr>
        </p:nvSpPr>
        <p:spPr>
          <a:xfrm>
            <a:off x="6285775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1 Number and stat slide - 6 stats">
  <p:cSld name="CUSTOM_23_1_1_1_1_1_1_1_1_1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4"/>
          <p:cNvSpPr txBox="1"/>
          <p:nvPr>
            <p:ph idx="1" type="body"/>
          </p:nvPr>
        </p:nvSpPr>
        <p:spPr>
          <a:xfrm>
            <a:off x="420625" y="223500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7" name="Google Shape;637;p104"/>
          <p:cNvSpPr txBox="1"/>
          <p:nvPr>
            <p:ph idx="2" type="body"/>
          </p:nvPr>
        </p:nvSpPr>
        <p:spPr>
          <a:xfrm>
            <a:off x="3353200" y="223500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8" name="Google Shape;638;p104"/>
          <p:cNvSpPr txBox="1"/>
          <p:nvPr>
            <p:ph idx="3" type="body"/>
          </p:nvPr>
        </p:nvSpPr>
        <p:spPr>
          <a:xfrm>
            <a:off x="6285775" y="223500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9" name="Google Shape;639;p104"/>
          <p:cNvSpPr txBox="1"/>
          <p:nvPr>
            <p:ph type="title"/>
          </p:nvPr>
        </p:nvSpPr>
        <p:spPr>
          <a:xfrm>
            <a:off x="436825" y="169265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0" name="Google Shape;640;p104"/>
          <p:cNvSpPr txBox="1"/>
          <p:nvPr>
            <p:ph idx="4" type="title"/>
          </p:nvPr>
        </p:nvSpPr>
        <p:spPr>
          <a:xfrm>
            <a:off x="3353200" y="169265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1" name="Google Shape;641;p104"/>
          <p:cNvSpPr txBox="1"/>
          <p:nvPr>
            <p:ph idx="5" type="title"/>
          </p:nvPr>
        </p:nvSpPr>
        <p:spPr>
          <a:xfrm>
            <a:off x="6285775" y="169265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2" name="Google Shape;642;p104"/>
          <p:cNvSpPr txBox="1"/>
          <p:nvPr>
            <p:ph idx="6" type="body"/>
          </p:nvPr>
        </p:nvSpPr>
        <p:spPr>
          <a:xfrm>
            <a:off x="420625" y="384185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3" name="Google Shape;643;p104"/>
          <p:cNvSpPr txBox="1"/>
          <p:nvPr>
            <p:ph idx="7" type="body"/>
          </p:nvPr>
        </p:nvSpPr>
        <p:spPr>
          <a:xfrm>
            <a:off x="3353200" y="384185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4" name="Google Shape;644;p104"/>
          <p:cNvSpPr txBox="1"/>
          <p:nvPr>
            <p:ph idx="8" type="body"/>
          </p:nvPr>
        </p:nvSpPr>
        <p:spPr>
          <a:xfrm>
            <a:off x="6285775" y="384185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5" name="Google Shape;645;p104"/>
          <p:cNvSpPr txBox="1"/>
          <p:nvPr>
            <p:ph idx="9" type="title"/>
          </p:nvPr>
        </p:nvSpPr>
        <p:spPr>
          <a:xfrm>
            <a:off x="436825" y="329950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6" name="Google Shape;646;p104"/>
          <p:cNvSpPr txBox="1"/>
          <p:nvPr>
            <p:ph idx="13" type="title"/>
          </p:nvPr>
        </p:nvSpPr>
        <p:spPr>
          <a:xfrm>
            <a:off x="3353200" y="329950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7" name="Google Shape;647;p104"/>
          <p:cNvSpPr txBox="1"/>
          <p:nvPr>
            <p:ph idx="14" type="title"/>
          </p:nvPr>
        </p:nvSpPr>
        <p:spPr>
          <a:xfrm>
            <a:off x="6285775" y="329950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8" name="Google Shape;648;p104"/>
          <p:cNvSpPr txBox="1"/>
          <p:nvPr>
            <p:ph idx="15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49" name="Google Shape;649;p104"/>
          <p:cNvSpPr txBox="1"/>
          <p:nvPr>
            <p:ph idx="16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3 stats - Gold">
  <p:cSld name="CUSTOM_25_1_1">
    <p:bg>
      <p:bgPr>
        <a:solidFill>
          <a:schemeClr val="accen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5"/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05"/>
          <p:cNvSpPr txBox="1"/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53" name="Google Shape;653;p105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54" name="Google Shape;654;p105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55" name="Google Shape;655;p105"/>
          <p:cNvSpPr txBox="1"/>
          <p:nvPr>
            <p:ph idx="3" type="body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6" name="Google Shape;656;p105"/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05"/>
          <p:cNvSpPr txBox="1"/>
          <p:nvPr>
            <p:ph idx="4" type="title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58" name="Google Shape;658;p105"/>
          <p:cNvSpPr txBox="1"/>
          <p:nvPr>
            <p:ph idx="5" type="body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9" name="Google Shape;659;p105"/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5"/>
          <p:cNvSpPr txBox="1"/>
          <p:nvPr>
            <p:ph idx="6" type="title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7" type="body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3 stats - Black">
  <p:cSld name="CUSTOM_25_1_1_3">
    <p:bg>
      <p:bgPr>
        <a:solidFill>
          <a:schemeClr val="dk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06"/>
          <p:cNvSpPr txBox="1"/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65" name="Google Shape;665;p106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6" name="Google Shape;666;p106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7" name="Google Shape;667;p106"/>
          <p:cNvSpPr txBox="1"/>
          <p:nvPr>
            <p:ph idx="3" type="body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8" name="Google Shape;668;p106"/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06"/>
          <p:cNvSpPr txBox="1"/>
          <p:nvPr>
            <p:ph idx="4" type="title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0" name="Google Shape;670;p106"/>
          <p:cNvSpPr txBox="1"/>
          <p:nvPr>
            <p:ph idx="5" type="body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1" name="Google Shape;671;p106"/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06"/>
          <p:cNvSpPr txBox="1"/>
          <p:nvPr>
            <p:ph idx="6" type="title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3" name="Google Shape;673;p106"/>
          <p:cNvSpPr txBox="1"/>
          <p:nvPr>
            <p:ph idx="7" type="body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4 stats - Gold">
  <p:cSld name="CUSTOM_25_1_1_4">
    <p:bg>
      <p:bgPr>
        <a:solidFill>
          <a:schemeClr val="accen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7"/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07"/>
          <p:cNvSpPr txBox="1"/>
          <p:nvPr>
            <p:ph type="title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7" name="Google Shape;677;p107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8" name="Google Shape;678;p107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79" name="Google Shape;679;p107"/>
          <p:cNvSpPr txBox="1"/>
          <p:nvPr>
            <p:ph idx="3" type="body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0" name="Google Shape;680;p107"/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07"/>
          <p:cNvSpPr txBox="1"/>
          <p:nvPr>
            <p:ph idx="4" type="title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2" name="Google Shape;682;p107"/>
          <p:cNvSpPr txBox="1"/>
          <p:nvPr>
            <p:ph idx="5" type="body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3" name="Google Shape;683;p107"/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07"/>
          <p:cNvSpPr txBox="1"/>
          <p:nvPr>
            <p:ph idx="6" type="title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5" name="Google Shape;685;p107"/>
          <p:cNvSpPr txBox="1"/>
          <p:nvPr>
            <p:ph idx="7" type="body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6" name="Google Shape;686;p107"/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07"/>
          <p:cNvSpPr txBox="1"/>
          <p:nvPr>
            <p:ph idx="8" type="title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8" name="Google Shape;688;p107"/>
          <p:cNvSpPr txBox="1"/>
          <p:nvPr>
            <p:ph idx="9" type="body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4 stats - Black">
  <p:cSld name="CUSTOM_25_1_1_3_1">
    <p:bg>
      <p:bgPr>
        <a:solidFill>
          <a:schemeClr val="dk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8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1" name="Google Shape;691;p108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2" name="Google Shape;692;p108"/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08"/>
          <p:cNvSpPr txBox="1"/>
          <p:nvPr>
            <p:ph idx="2" type="title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4" name="Google Shape;694;p108"/>
          <p:cNvSpPr txBox="1"/>
          <p:nvPr>
            <p:ph idx="3" type="body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5" name="Google Shape;695;p108"/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08"/>
          <p:cNvSpPr txBox="1"/>
          <p:nvPr>
            <p:ph idx="4" type="title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7" name="Google Shape;697;p108"/>
          <p:cNvSpPr txBox="1"/>
          <p:nvPr>
            <p:ph idx="5" type="body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8" name="Google Shape;698;p108"/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8"/>
          <p:cNvSpPr txBox="1"/>
          <p:nvPr>
            <p:ph idx="6" type="title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0" name="Google Shape;700;p108"/>
          <p:cNvSpPr txBox="1"/>
          <p:nvPr>
            <p:ph idx="7" type="body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1" name="Google Shape;701;p108"/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08"/>
          <p:cNvSpPr txBox="1"/>
          <p:nvPr>
            <p:ph idx="8" type="title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3" name="Google Shape;703;p108"/>
          <p:cNvSpPr txBox="1"/>
          <p:nvPr>
            <p:ph idx="9" type="body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6 stats - Gold">
  <p:cSld name="CUSTOM_25_1_1_5">
    <p:bg>
      <p:bgPr>
        <a:solidFill>
          <a:schemeClr val="accen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9"/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09"/>
          <p:cNvSpPr txBox="1"/>
          <p:nvPr>
            <p:ph type="title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07" name="Google Shape;707;p109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08" name="Google Shape;708;p109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09" name="Google Shape;709;p109"/>
          <p:cNvSpPr txBox="1"/>
          <p:nvPr>
            <p:ph idx="3" type="body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0" name="Google Shape;710;p109"/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09"/>
          <p:cNvSpPr txBox="1"/>
          <p:nvPr>
            <p:ph idx="4" type="title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2" name="Google Shape;712;p109"/>
          <p:cNvSpPr txBox="1"/>
          <p:nvPr>
            <p:ph idx="5" type="body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3" name="Google Shape;713;p109"/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09"/>
          <p:cNvSpPr txBox="1"/>
          <p:nvPr>
            <p:ph idx="6" type="title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5" name="Google Shape;715;p109"/>
          <p:cNvSpPr txBox="1"/>
          <p:nvPr>
            <p:ph idx="7" type="body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6" name="Google Shape;716;p109"/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09"/>
          <p:cNvSpPr txBox="1"/>
          <p:nvPr>
            <p:ph idx="8" type="title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8" name="Google Shape;718;p109"/>
          <p:cNvSpPr txBox="1"/>
          <p:nvPr>
            <p:ph idx="9" type="body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9" name="Google Shape;719;p109"/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09"/>
          <p:cNvSpPr txBox="1"/>
          <p:nvPr>
            <p:ph idx="13" type="title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21" name="Google Shape;721;p109"/>
          <p:cNvSpPr txBox="1"/>
          <p:nvPr>
            <p:ph idx="14" type="body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2" name="Google Shape;722;p109"/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09"/>
          <p:cNvSpPr txBox="1"/>
          <p:nvPr>
            <p:ph idx="15" type="title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24" name="Google Shape;724;p109"/>
          <p:cNvSpPr txBox="1"/>
          <p:nvPr>
            <p:ph idx="16" type="body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6 stats - Black">
  <p:cSld name="CUSTOM_25_1_1_3_2">
    <p:bg>
      <p:bgPr>
        <a:solidFill>
          <a:schemeClr val="dk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0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7" name="Google Shape;727;p110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8" name="Google Shape;728;p110"/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0"/>
          <p:cNvSpPr txBox="1"/>
          <p:nvPr>
            <p:ph idx="2" type="title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0" name="Google Shape;730;p110"/>
          <p:cNvSpPr txBox="1"/>
          <p:nvPr>
            <p:ph idx="3" type="body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1" name="Google Shape;731;p110"/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0"/>
          <p:cNvSpPr txBox="1"/>
          <p:nvPr>
            <p:ph idx="4" type="title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3" name="Google Shape;733;p110"/>
          <p:cNvSpPr txBox="1"/>
          <p:nvPr>
            <p:ph idx="5" type="body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4" name="Google Shape;734;p110"/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10"/>
          <p:cNvSpPr txBox="1"/>
          <p:nvPr>
            <p:ph idx="6" type="title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6" name="Google Shape;736;p110"/>
          <p:cNvSpPr txBox="1"/>
          <p:nvPr>
            <p:ph idx="7" type="body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7" name="Google Shape;737;p110"/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10"/>
          <p:cNvSpPr txBox="1"/>
          <p:nvPr>
            <p:ph idx="8" type="title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9" name="Google Shape;739;p110"/>
          <p:cNvSpPr txBox="1"/>
          <p:nvPr>
            <p:ph idx="9" type="body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0" name="Google Shape;740;p110"/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10"/>
          <p:cNvSpPr txBox="1"/>
          <p:nvPr>
            <p:ph idx="13" type="title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42" name="Google Shape;742;p110"/>
          <p:cNvSpPr txBox="1"/>
          <p:nvPr>
            <p:ph idx="14" type="body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3" name="Google Shape;743;p110"/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10"/>
          <p:cNvSpPr txBox="1"/>
          <p:nvPr>
            <p:ph idx="15" type="title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45" name="Google Shape;745;p110"/>
          <p:cNvSpPr txBox="1"/>
          <p:nvPr>
            <p:ph idx="16" type="body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3 Title slide">
  <p:cSld name="CUSTOM_23_1_1_1_1_1_1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>
            <p:ph idx="2" type="pic"/>
          </p:nvPr>
        </p:nvSpPr>
        <p:spPr>
          <a:xfrm>
            <a:off x="0" y="-9225"/>
            <a:ext cx="9153300" cy="31353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420625" y="2569475"/>
            <a:ext cx="8275500" cy="6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ASU_Horiz_RGB_Digital_MaroonGold.png" id="55" name="Google Shape;55;p12"/>
          <p:cNvPicPr preferRelativeResize="0"/>
          <p:nvPr/>
        </p:nvPicPr>
        <p:blipFill rotWithShape="1">
          <a:blip r:embed="rId2">
            <a:alphaModFix/>
          </a:blip>
          <a:srcRect b="14158" l="3993" r="2039" t="13045"/>
          <a:stretch/>
        </p:blipFill>
        <p:spPr>
          <a:xfrm>
            <a:off x="7070229" y="4512686"/>
            <a:ext cx="1724150" cy="3707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4197100" y="3298600"/>
            <a:ext cx="43158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3" type="subTitle"/>
          </p:nvPr>
        </p:nvSpPr>
        <p:spPr>
          <a:xfrm>
            <a:off x="630950" y="3298600"/>
            <a:ext cx="34563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3 Number and stat slide">
  <p:cSld name="CUSTOM_25_2_1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1"/>
          <p:cNvSpPr txBox="1"/>
          <p:nvPr>
            <p:ph idx="1" type="body"/>
          </p:nvPr>
        </p:nvSpPr>
        <p:spPr>
          <a:xfrm>
            <a:off x="4617725" y="320050"/>
            <a:ext cx="4078200" cy="10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48" name="Google Shape;748;p111"/>
          <p:cNvSpPr txBox="1"/>
          <p:nvPr>
            <p:ph type="title"/>
          </p:nvPr>
        </p:nvSpPr>
        <p:spPr>
          <a:xfrm>
            <a:off x="420625" y="320050"/>
            <a:ext cx="28332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49" name="Google Shape;749;p111"/>
          <p:cNvSpPr txBox="1"/>
          <p:nvPr>
            <p:ph idx="2" type="subTitle"/>
          </p:nvPr>
        </p:nvSpPr>
        <p:spPr>
          <a:xfrm>
            <a:off x="421935" y="756625"/>
            <a:ext cx="2833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0" name="Google Shape;750;p111"/>
          <p:cNvSpPr txBox="1"/>
          <p:nvPr>
            <p:ph idx="3" type="title"/>
          </p:nvPr>
        </p:nvSpPr>
        <p:spPr>
          <a:xfrm>
            <a:off x="436825" y="2453500"/>
            <a:ext cx="2414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1" name="Google Shape;751;p111"/>
          <p:cNvSpPr txBox="1"/>
          <p:nvPr>
            <p:ph idx="4" type="subTitle"/>
          </p:nvPr>
        </p:nvSpPr>
        <p:spPr>
          <a:xfrm>
            <a:off x="434575" y="2155025"/>
            <a:ext cx="2404800" cy="1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2" name="Google Shape;752;p111"/>
          <p:cNvSpPr txBox="1"/>
          <p:nvPr>
            <p:ph idx="5" type="title"/>
          </p:nvPr>
        </p:nvSpPr>
        <p:spPr>
          <a:xfrm>
            <a:off x="3358100" y="2453500"/>
            <a:ext cx="2423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3" name="Google Shape;753;p111"/>
          <p:cNvSpPr txBox="1"/>
          <p:nvPr>
            <p:ph idx="6" type="subTitle"/>
          </p:nvPr>
        </p:nvSpPr>
        <p:spPr>
          <a:xfrm>
            <a:off x="3355850" y="2155025"/>
            <a:ext cx="2423100" cy="1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4" name="Google Shape;754;p111"/>
          <p:cNvSpPr txBox="1"/>
          <p:nvPr>
            <p:ph idx="7" type="title"/>
          </p:nvPr>
        </p:nvSpPr>
        <p:spPr>
          <a:xfrm>
            <a:off x="6293325" y="2453500"/>
            <a:ext cx="2402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5" name="Google Shape;755;p111"/>
          <p:cNvSpPr txBox="1"/>
          <p:nvPr>
            <p:ph idx="8" type="subTitle"/>
          </p:nvPr>
        </p:nvSpPr>
        <p:spPr>
          <a:xfrm>
            <a:off x="6291075" y="2155025"/>
            <a:ext cx="2404800" cy="1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6" name="Google Shape;756;p111"/>
          <p:cNvSpPr txBox="1"/>
          <p:nvPr>
            <p:ph idx="9" type="body"/>
          </p:nvPr>
        </p:nvSpPr>
        <p:spPr>
          <a:xfrm>
            <a:off x="439150" y="3230325"/>
            <a:ext cx="2395500" cy="4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7" name="Google Shape;757;p111"/>
          <p:cNvSpPr txBox="1"/>
          <p:nvPr>
            <p:ph idx="13" type="body"/>
          </p:nvPr>
        </p:nvSpPr>
        <p:spPr>
          <a:xfrm>
            <a:off x="3355850" y="3230325"/>
            <a:ext cx="2395500" cy="4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8" name="Google Shape;758;p111"/>
          <p:cNvSpPr txBox="1"/>
          <p:nvPr>
            <p:ph idx="14" type="body"/>
          </p:nvPr>
        </p:nvSpPr>
        <p:spPr>
          <a:xfrm>
            <a:off x="6291075" y="3230325"/>
            <a:ext cx="2395500" cy="4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cxnSp>
        <p:nvCxnSpPr>
          <p:cNvPr id="759" name="Google Shape;759;p111"/>
          <p:cNvCxnSpPr/>
          <p:nvPr/>
        </p:nvCxnSpPr>
        <p:spPr>
          <a:xfrm>
            <a:off x="3091500" y="2155025"/>
            <a:ext cx="0" cy="156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111"/>
          <p:cNvCxnSpPr/>
          <p:nvPr/>
        </p:nvCxnSpPr>
        <p:spPr>
          <a:xfrm>
            <a:off x="6032875" y="2155025"/>
            <a:ext cx="0" cy="156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Quote slide options →">
  <p:cSld name="CUSTOM_23_1_1_1_1_2_1_1_1_1_1_1_1_1_1_2">
    <p:bg>
      <p:bgPr>
        <a:solidFill>
          <a:schemeClr val="accent5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2"/>
          <p:cNvSpPr txBox="1"/>
          <p:nvPr/>
        </p:nvSpPr>
        <p:spPr>
          <a:xfrm>
            <a:off x="2411725" y="2070724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Quote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63" name="Google Shape;763;p11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1 Quote slide - White">
  <p:cSld name="CUSTOM_23_1_1_2_1_1_1_1_1_1_1_1_1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3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66" name="Google Shape;766;p113"/>
          <p:cNvSpPr txBox="1"/>
          <p:nvPr>
            <p:ph idx="1" type="body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67" name="Google Shape;767;p113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pic>
        <p:nvPicPr>
          <p:cNvPr id="768" name="Google Shape;768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1 Quote slide - Black">
  <p:cSld name="CUSTOM_23_1_1_2_1_1_1_1_1_1_1_1_1_1_1">
    <p:bg>
      <p:bgPr>
        <a:solidFill>
          <a:schemeClr val="dk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4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71" name="Google Shape;771;p114"/>
          <p:cNvSpPr txBox="1"/>
          <p:nvPr>
            <p:ph idx="1" type="body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2" name="Google Shape;772;p114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pic>
        <p:nvPicPr>
          <p:cNvPr id="773" name="Google Shape;773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1 Quote slide - Gold">
  <p:cSld name="CUSTOM_23_1_1_2_1_1_1_1_1_1_1_1_1_1_2">
    <p:bg>
      <p:bgPr>
        <a:solidFill>
          <a:schemeClr val="accent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5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776" name="Google Shape;776;p115"/>
          <p:cNvSpPr txBox="1"/>
          <p:nvPr>
            <p:ph idx="1" type="body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77" name="Google Shape;777;p115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>
                <a:highlight>
                  <a:schemeClr val="lt1"/>
                </a:highlight>
              </a:defRPr>
            </a:lvl9pPr>
          </a:lstStyle>
          <a:p/>
        </p:txBody>
      </p:sp>
      <p:pic>
        <p:nvPicPr>
          <p:cNvPr id="778" name="Google Shape;778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2 Quote slide - White">
  <p:cSld name="CUSTOM_23_1_1_2_1_1_1_1_1_1_1_1_1_1_4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6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81" name="Google Shape;781;p116"/>
          <p:cNvSpPr txBox="1"/>
          <p:nvPr>
            <p:ph idx="1" type="body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82" name="Google Shape;782;p116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83" name="Google Shape;783;p116"/>
          <p:cNvSpPr/>
          <p:nvPr>
            <p:ph idx="3" type="pic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116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1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2 Quote slide - Black">
  <p:cSld name="CUSTOM_23_1_1_2_1_1_1_1_1_1_1_1_1_1_4_1">
    <p:bg>
      <p:bgPr>
        <a:solidFill>
          <a:schemeClr val="dk1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7"/>
          <p:cNvSpPr txBox="1"/>
          <p:nvPr>
            <p:ph idx="1" type="body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7" name="Google Shape;787;p117"/>
          <p:cNvSpPr/>
          <p:nvPr>
            <p:ph idx="2" type="pic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117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1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17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90" name="Google Shape;790;p117"/>
          <p:cNvSpPr txBox="1"/>
          <p:nvPr>
            <p:ph idx="3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2 Quote slide - Gold">
  <p:cSld name="CUSTOM_23_1_1_2_1_1_1_1_1_1_1_1_1_1_4_2">
    <p:bg>
      <p:bgPr>
        <a:solidFill>
          <a:schemeClr val="accent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8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93" name="Google Shape;793;p118"/>
          <p:cNvSpPr txBox="1"/>
          <p:nvPr>
            <p:ph idx="1" type="body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94" name="Google Shape;794;p118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95" name="Google Shape;795;p118"/>
          <p:cNvSpPr/>
          <p:nvPr>
            <p:ph idx="3" type="pic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p118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Photo slide options →">
  <p:cSld name="CUSTOM_23_1_1_1_1_2_1_1_1_1_1_1_1_1_1_3_1">
    <p:bg>
      <p:bgPr>
        <a:solidFill>
          <a:schemeClr val="accent5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9"/>
          <p:cNvSpPr txBox="1"/>
          <p:nvPr/>
        </p:nvSpPr>
        <p:spPr>
          <a:xfrm>
            <a:off x="2411725" y="2073000"/>
            <a:ext cx="673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Photo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99" name="Google Shape;799;p119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1 Photo slide - Background">
  <p:cSld name="CUSTOM_28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0"/>
          <p:cNvSpPr/>
          <p:nvPr>
            <p:ph idx="2" type="pic"/>
          </p:nvPr>
        </p:nvSpPr>
        <p:spPr>
          <a:xfrm>
            <a:off x="-29300" y="-30900"/>
            <a:ext cx="9182400" cy="51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Agenda slide options →">
  <p:cSld name="CUSTOM_21_1">
    <p:bg>
      <p:bgPr>
        <a:solidFill>
          <a:schemeClr val="accent5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Agenda and schedule slides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1 Photo slide - Grid">
  <p:cSld name="CUSTOM_23_1_1_1_2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1"/>
          <p:cNvSpPr/>
          <p:nvPr>
            <p:ph idx="2" type="pic"/>
          </p:nvPr>
        </p:nvSpPr>
        <p:spPr>
          <a:xfrm>
            <a:off x="6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121"/>
          <p:cNvSpPr/>
          <p:nvPr>
            <p:ph idx="3" type="pic"/>
          </p:nvPr>
        </p:nvSpPr>
        <p:spPr>
          <a:xfrm>
            <a:off x="6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121"/>
          <p:cNvSpPr/>
          <p:nvPr>
            <p:ph idx="4" type="pic"/>
          </p:nvPr>
        </p:nvSpPr>
        <p:spPr>
          <a:xfrm>
            <a:off x="231381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121"/>
          <p:cNvSpPr/>
          <p:nvPr>
            <p:ph idx="5" type="pic"/>
          </p:nvPr>
        </p:nvSpPr>
        <p:spPr>
          <a:xfrm>
            <a:off x="231381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121"/>
          <p:cNvSpPr/>
          <p:nvPr>
            <p:ph idx="6" type="pic"/>
          </p:nvPr>
        </p:nvSpPr>
        <p:spPr>
          <a:xfrm>
            <a:off x="462757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121"/>
          <p:cNvSpPr/>
          <p:nvPr>
            <p:ph idx="7" type="pic"/>
          </p:nvPr>
        </p:nvSpPr>
        <p:spPr>
          <a:xfrm>
            <a:off x="462757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21"/>
          <p:cNvSpPr/>
          <p:nvPr>
            <p:ph idx="8" type="pic"/>
          </p:nvPr>
        </p:nvSpPr>
        <p:spPr>
          <a:xfrm>
            <a:off x="694132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121"/>
          <p:cNvSpPr/>
          <p:nvPr>
            <p:ph idx="9" type="pic"/>
          </p:nvPr>
        </p:nvSpPr>
        <p:spPr>
          <a:xfrm>
            <a:off x="694132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1 Photo slide - Mosaic">
  <p:cSld name="CUSTOM_23_1_1_1_2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2"/>
          <p:cNvSpPr/>
          <p:nvPr>
            <p:ph idx="2" type="pic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p122"/>
          <p:cNvSpPr/>
          <p:nvPr>
            <p:ph idx="3" type="pic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122"/>
          <p:cNvSpPr/>
          <p:nvPr>
            <p:ph idx="4" type="pic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p122"/>
          <p:cNvSpPr/>
          <p:nvPr>
            <p:ph idx="5" type="pic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6" name="Google Shape;816;p122"/>
          <p:cNvSpPr/>
          <p:nvPr>
            <p:ph idx="6" type="pic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22"/>
          <p:cNvSpPr/>
          <p:nvPr>
            <p:ph idx="7" type="pic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122"/>
          <p:cNvSpPr/>
          <p:nvPr>
            <p:ph idx="8" type="pic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122"/>
          <p:cNvSpPr/>
          <p:nvPr>
            <p:ph idx="9" type="pic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0 Blank slides: brand color options →">
  <p:cSld name="CUSTOM_23_1_1_1_1_2_1_1_1_1_1_1_1_1_1">
    <p:bg>
      <p:bgPr>
        <a:solidFill>
          <a:schemeClr val="accent5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3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Blank slides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: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brand colors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22" name="Google Shape;822;p12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0 Standard blank slide">
  <p:cSld name="CUSTOM_27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White">
  <p:cSld name="CUSTOM_27_2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Black">
  <p:cSld name="CUSTOM_26">
    <p:bg>
      <p:bgPr>
        <a:solidFill>
          <a:schemeClr val="dk1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Gold">
  <p:cSld name="CUSTOM_27_1">
    <p:bg>
      <p:bgPr>
        <a:solidFill>
          <a:schemeClr val="accen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Maroon">
  <p:cSld name="CUSTOM_26_1">
    <p:bg>
      <p:bgPr>
        <a:solidFill>
          <a:schemeClr val="accent2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White">
  <p:cSld name="CUSTOM_23_1_1_2_1_1_1_1_1_1_1_1_1_1_1_2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829" name="Google Shape;829;p129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Black">
  <p:cSld name="CUSTOM_22_1_1_1_1_1_1_1_1_1_1_1_1_1_1_1">
    <p:bg>
      <p:bgPr>
        <a:solidFill>
          <a:schemeClr val="dk1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130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 Agenda slide">
  <p:cSld name="CUSTOM_20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cap="flat" cmpd="sng" w="28575">
            <a:solidFill>
              <a:srgbClr val="FFC62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197100" y="994550"/>
            <a:ext cx="4498800" cy="316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Gold">
  <p:cSld name="CUSTOM_23_1_1_1_1_1_1_1_1_1_1_1_1_1_1_1">
    <p:bg>
      <p:bgPr>
        <a:solidFill>
          <a:schemeClr val="accent1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833" name="Google Shape;833;p131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Maroon">
  <p:cSld name="CUSTOM_23_1_1_1_1_2_1_1_1_1_1_1_1_1_1_1">
    <p:bg>
      <p:bgPr>
        <a:solidFill>
          <a:schemeClr val="accen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32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Photo">
  <p:cSld name="CUSTOM_23_1_1_2_1_1_1_1_1_1_1_1_1_1_1_1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3"/>
          <p:cNvSpPr/>
          <p:nvPr>
            <p:ph idx="2" type="pic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38" name="Google Shape;838;p133"/>
          <p:cNvGrpSpPr/>
          <p:nvPr/>
        </p:nvGrpSpPr>
        <p:grpSpPr>
          <a:xfrm>
            <a:off x="7867711" y="4336142"/>
            <a:ext cx="1295214" cy="651102"/>
            <a:chOff x="7867711" y="4336142"/>
            <a:chExt cx="1295214" cy="651102"/>
          </a:xfrm>
        </p:grpSpPr>
        <p:sp>
          <p:nvSpPr>
            <p:cNvPr id="839" name="Google Shape;839;p133"/>
            <p:cNvSpPr/>
            <p:nvPr/>
          </p:nvSpPr>
          <p:spPr>
            <a:xfrm>
              <a:off x="7878325" y="4399875"/>
              <a:ext cx="1284600" cy="540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SU_Horiz_RGB_Digital_MaroonGold.png" id="840" name="Google Shape;840;p133"/>
            <p:cNvPicPr preferRelativeResize="0"/>
            <p:nvPr/>
          </p:nvPicPr>
          <p:blipFill rotWithShape="1">
            <a:blip r:embed="rId2">
              <a:alphaModFix/>
            </a:blip>
            <a:srcRect b="0" l="0" r="57818" t="0"/>
            <a:stretch/>
          </p:blipFill>
          <p:spPr>
            <a:xfrm>
              <a:off x="7867711" y="4336142"/>
              <a:ext cx="989550" cy="651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3 Blank slides: brand pattern options →">
  <p:cSld name="CUSTOM_23_1_1_1_1_2_1_1_1_1_1_1_1_1_1_3">
    <p:bg>
      <p:bgPr>
        <a:solidFill>
          <a:schemeClr val="accent5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4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Blank slides: brand patterns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43" name="Google Shape;843;p13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Topo - White">
  <p:cSld name="CUSTOM_22_1_1_1_1_1_1_1_1_1_1_1_1_1_1_1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35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Topo - Black">
  <p:cSld name="CUSTOM_23_1_1_2_1_1_1_1_1_1_1_1_1_1_1_1_1_2_1">
    <p:bg>
      <p:bgPr>
        <a:solidFill>
          <a:schemeClr val="dk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136"/>
          <p:cNvPicPr preferRelativeResize="0"/>
          <p:nvPr/>
        </p:nvPicPr>
        <p:blipFill rotWithShape="1">
          <a:blip r:embed="rId2">
            <a:alphaModFix/>
          </a:blip>
          <a:srcRect b="0" l="39" r="49" t="0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Morse Code - White">
  <p:cSld name="CUSTOM_23_1_1_1_1_1_1_1_1_1_1_1_1_1_1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37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Morse Code - Black">
  <p:cSld name="CUSTOM_22_1_1_1_1_1_1_1_1_1_1_1_1_1_1_1_1_1_1">
    <p:bg>
      <p:bgPr>
        <a:solidFill>
          <a:schemeClr val="dk1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138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Network - White">
  <p:cSld name="CUSTOM_23_1_1_2_1_1_1_1_1_1_1_1_1_1_1_1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39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Network - Black">
  <p:cSld name="CUSTOM_22_1_1_1_1_1_1_1_1_1_1_1_1_1_1_1_1_2">
    <p:bg>
      <p:bgPr>
        <a:solidFill>
          <a:schemeClr val="dk1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40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2 Agenda slide">
  <p:cSld name="CUSTOM_20_1_3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b="0" i="0" lang="en" sz="22500" u="none" cap="none" strike="noStrik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100" u="none" cap="none" strike="noStrik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072075" y="1012025"/>
            <a:ext cx="3624000" cy="316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Topo - White">
  <p:cSld name="CUSTOM_22_1_1_1_1_1_1_1_1_1_1_1_1_1_1_1_1_3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141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U_Horiz_RGB_Digital_MaroonGold.png" id="858" name="Google Shape;858;p141"/>
          <p:cNvPicPr preferRelativeResize="0"/>
          <p:nvPr/>
        </p:nvPicPr>
        <p:blipFill rotWithShape="1">
          <a:blip r:embed="rId3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Topo - Black">
  <p:cSld name="CUSTOM_23_1_1_2_1_1_1_1_1_1_1_1_1_1_1_1_1_2_1_1">
    <p:bg>
      <p:bgPr>
        <a:solidFill>
          <a:schemeClr val="dk1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142"/>
          <p:cNvPicPr preferRelativeResize="0"/>
          <p:nvPr/>
        </p:nvPicPr>
        <p:blipFill rotWithShape="1">
          <a:blip r:embed="rId2">
            <a:alphaModFix/>
          </a:blip>
          <a:srcRect b="0" l="39" r="49" t="0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42"/>
          <p:cNvPicPr preferRelativeResize="0"/>
          <p:nvPr/>
        </p:nvPicPr>
        <p:blipFill rotWithShape="1">
          <a:blip r:embed="rId3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Morse Code - White">
  <p:cSld name="CUSTOM_23_1_1_1_1_1_1_1_1_1_1_1_1_1_1_1_1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43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U_Horiz_RGB_Digital_MaroonGold.png" id="864" name="Google Shape;864;p143"/>
          <p:cNvPicPr preferRelativeResize="0"/>
          <p:nvPr/>
        </p:nvPicPr>
        <p:blipFill rotWithShape="1">
          <a:blip r:embed="rId3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Morse Code - Black">
  <p:cSld name="CUSTOM_22_1_1_1_1_1_1_1_1_1_1_1_1_1_1_1_1_1_1_1">
    <p:bg>
      <p:bgPr>
        <a:solidFill>
          <a:schemeClr val="dk1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44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44"/>
          <p:cNvPicPr preferRelativeResize="0"/>
          <p:nvPr/>
        </p:nvPicPr>
        <p:blipFill rotWithShape="1">
          <a:blip r:embed="rId3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Network - White">
  <p:cSld name="CUSTOM_23_1_1_2_1_1_1_1_1_1_1_1_1_1_1_1_1_2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45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U_Horiz_RGB_Digital_MaroonGold.png" id="870" name="Google Shape;870;p145"/>
          <p:cNvPicPr preferRelativeResize="0"/>
          <p:nvPr/>
        </p:nvPicPr>
        <p:blipFill rotWithShape="1">
          <a:blip r:embed="rId3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Network - Black">
  <p:cSld name="CUSTOM_22_1_1_1_1_1_1_1_1_1_1_1_1_1_1_1_1_2_1">
    <p:bg>
      <p:bgPr>
        <a:solidFill>
          <a:schemeClr val="dk1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46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46"/>
          <p:cNvPicPr preferRelativeResize="0"/>
          <p:nvPr/>
        </p:nvPicPr>
        <p:blipFill rotWithShape="1">
          <a:blip r:embed="rId3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Topo - White">
  <p:cSld name="CUSTOM_23_1_1_2_1_1_1_1_1_1_1_1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147"/>
          <p:cNvPicPr preferRelativeResize="0"/>
          <p:nvPr/>
        </p:nvPicPr>
        <p:blipFill rotWithShape="1">
          <a:blip r:embed="rId2">
            <a:alphaModFix/>
          </a:blip>
          <a:srcRect b="19" l="0" r="0" t="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Topo - Black">
  <p:cSld name="CUSTOM_23_1_1_2_1_1_1_1_1_1_1_1_1_1_1_1_1_1_2">
    <p:bg>
      <p:bgPr>
        <a:solidFill>
          <a:schemeClr val="dk1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148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Morse Code - White">
  <p:cSld name="CUSTOM_23_1_1_2_1_1_1_1_1_1_1_1_1_1_1_1_1_1_3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49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1725"/>
            <a:ext cx="9144005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Morse Code - Black">
  <p:cSld name="CUSTOM_23_1_1_2_1_1_1_1_1_1_1_1_1_1_1_1_1_1_2_1">
    <p:bg>
      <p:bgPr>
        <a:solidFill>
          <a:schemeClr val="dk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50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0" y="-1725"/>
            <a:ext cx="9144003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3 Agenda slide">
  <p:cSld name="CUSTOM_3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420625" y="320050"/>
            <a:ext cx="82716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title"/>
          </p:nvPr>
        </p:nvSpPr>
        <p:spPr>
          <a:xfrm>
            <a:off x="420625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3" type="body"/>
          </p:nvPr>
        </p:nvSpPr>
        <p:spPr>
          <a:xfrm>
            <a:off x="424600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6"/>
          <p:cNvSpPr txBox="1"/>
          <p:nvPr>
            <p:ph idx="4" type="title"/>
          </p:nvPr>
        </p:nvSpPr>
        <p:spPr>
          <a:xfrm>
            <a:off x="2514600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5" type="body"/>
          </p:nvPr>
        </p:nvSpPr>
        <p:spPr>
          <a:xfrm>
            <a:off x="2518575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6"/>
          <p:cNvSpPr txBox="1"/>
          <p:nvPr>
            <p:ph idx="6" type="title"/>
          </p:nvPr>
        </p:nvSpPr>
        <p:spPr>
          <a:xfrm>
            <a:off x="4608575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7" type="body"/>
          </p:nvPr>
        </p:nvSpPr>
        <p:spPr>
          <a:xfrm>
            <a:off x="4612550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6"/>
          <p:cNvSpPr txBox="1"/>
          <p:nvPr>
            <p:ph idx="8" type="title"/>
          </p:nvPr>
        </p:nvSpPr>
        <p:spPr>
          <a:xfrm>
            <a:off x="6702550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9" type="body"/>
          </p:nvPr>
        </p:nvSpPr>
        <p:spPr>
          <a:xfrm>
            <a:off x="6706525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Network - White">
  <p:cSld name="CUSTOM_23_1_1_2_1_1_1_1_1_1_1_1_1_1_1_1_1_1_3_1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51"/>
          <p:cNvPicPr preferRelativeResize="0"/>
          <p:nvPr/>
        </p:nvPicPr>
        <p:blipFill rotWithShape="1">
          <a:blip r:embed="rId2">
            <a:alphaModFix/>
          </a:blip>
          <a:srcRect b="19" l="0" r="0" t="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Network - Black">
  <p:cSld name="CUSTOM_23_1_1_2_1_1_1_1_1_1_1_1_1_1_1_1_1_1_2_1_1">
    <p:bg>
      <p:bgPr>
        <a:solidFill>
          <a:schemeClr val="dk1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52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Z Not intended for use. Included so the full ASU color palette is available for your use in the color picker.">
  <p:cSld name="CUSTOM_32">
    <p:bg>
      <p:bgPr>
        <a:solidFill>
          <a:schemeClr val="accent5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53"/>
          <p:cNvSpPr txBox="1"/>
          <p:nvPr/>
        </p:nvSpPr>
        <p:spPr>
          <a:xfrm>
            <a:off x="424925" y="239700"/>
            <a:ext cx="8294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200">
                <a:solidFill>
                  <a:srgbClr val="BFBFBF"/>
                </a:solidFill>
              </a:rPr>
              <a:t>ASU color palette</a:t>
            </a:r>
            <a:br>
              <a:rPr b="1" lang="en" sz="3200">
                <a:solidFill>
                  <a:srgbClr val="191919"/>
                </a:solidFill>
              </a:rPr>
            </a:br>
            <a:r>
              <a:rPr b="1" lang="en">
                <a:solidFill>
                  <a:srgbClr val="FFFFFF"/>
                </a:solidFill>
                <a:highlight>
                  <a:srgbClr val="BFBFBF"/>
                </a:highlight>
              </a:rPr>
              <a:t>Not intended for use: This slide ensures the expanded ASU color palette is in your color picker.</a:t>
            </a:r>
            <a:r>
              <a:rPr b="1" lang="en" sz="1300">
                <a:solidFill>
                  <a:srgbClr val="FFFFFF"/>
                </a:solidFill>
                <a:highlight>
                  <a:srgbClr val="BFBFBF"/>
                </a:highlight>
              </a:rPr>
              <a:t> </a:t>
            </a:r>
            <a:endParaRPr b="1" sz="1300">
              <a:solidFill>
                <a:srgbClr val="FFFFFF"/>
              </a:solidFill>
              <a:highlight>
                <a:srgbClr val="BFBFBF"/>
              </a:highlight>
            </a:endParaRPr>
          </a:p>
        </p:txBody>
      </p:sp>
      <p:graphicFrame>
        <p:nvGraphicFramePr>
          <p:cNvPr id="888" name="Google Shape;888;p153"/>
          <p:cNvGraphicFramePr/>
          <p:nvPr/>
        </p:nvGraphicFramePr>
        <p:xfrm>
          <a:off x="419007" y="10032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{FF4712AA-B365-42B9-BFC8-E7EEAC5BA1C9}</a:tableStyleId>
              </a:tblPr>
              <a:tblGrid>
                <a:gridCol w="987375"/>
                <a:gridCol w="571100"/>
                <a:gridCol w="571100"/>
                <a:gridCol w="555800"/>
                <a:gridCol w="586400"/>
                <a:gridCol w="571100"/>
                <a:gridCol w="571100"/>
                <a:gridCol w="571100"/>
                <a:gridCol w="571100"/>
                <a:gridCol w="571100"/>
              </a:tblGrid>
              <a:tr h="801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BFBFBF"/>
                          </a:solidFill>
                        </a:rPr>
                        <a:t>Primary colors</a:t>
                      </a:r>
                      <a:r>
                        <a:rPr lang="en" sz="800">
                          <a:solidFill>
                            <a:srgbClr val="BFBFBF"/>
                          </a:solidFill>
                        </a:rPr>
                        <a:t>. These should be your first color choices and used more prominently than secondary colors</a:t>
                      </a:r>
                      <a:endParaRPr sz="8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Gold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#FFC627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#8C1D40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#FFFFFF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BFBFBF"/>
                          </a:solidFill>
                        </a:rPr>
                        <a:t>Secondary colors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. Use as accents. Only use in addition to primary. May not to be used without primary brand colors. </a:t>
                      </a:r>
                      <a:endParaRPr sz="6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Gree</a:t>
                      </a: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n</a:t>
                      </a: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 #78BE20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Blue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#00A3E0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#FF7F32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#AF674B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#4AB7C4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Pink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#E74973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#747474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1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BFBFBF"/>
                          </a:solidFill>
                        </a:rPr>
                        <a:t>ASU Grayscale. 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For text, line and fill colors. ASU Gray is a part of this scale.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>
                        <a:solidFill>
                          <a:srgbClr val="BFBFBF"/>
                        </a:solidFill>
                      </a:endParaRPr>
                    </a:p>
                  </a:txBody>
                  <a:tcPr marT="91425" marB="91425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Black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1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#191919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2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#484848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#747474</a:t>
                      </a:r>
                      <a:b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</a:b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Gray 3)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4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#BFBFBF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5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#D0D0D0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6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#E8E8E8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</a:t>
                      </a: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7</a:t>
                      </a: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 #FAFAFA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#FFFFFF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1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BFBFBF"/>
                          </a:solidFill>
                        </a:rPr>
                        <a:t>Color tints.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 Brand palette tint variations for use in data visualizations and spreadsheets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Gold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#FFF1C9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Maroon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#DFC9CF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#E9F5DB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Blue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#D6F0FA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#FFEADE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#EBD9D2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#D2EDF0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#F9D1DC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9" name="Google Shape;889;p153"/>
          <p:cNvGraphicFramePr/>
          <p:nvPr/>
        </p:nvGraphicFramePr>
        <p:xfrm>
          <a:off x="5969457" y="4075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{FF4712AA-B365-42B9-BFC8-E7EEAC5BA1C9}</a:tableStyleId>
              </a:tblPr>
              <a:tblGrid>
                <a:gridCol w="200000"/>
                <a:gridCol w="823025"/>
              </a:tblGrid>
              <a:tr h="19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BFBFBF"/>
                          </a:solidFill>
                        </a:rPr>
                        <a:t>Error Red</a:t>
                      </a:r>
                      <a:endParaRPr b="1" sz="6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BFBFBF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BFBFBF"/>
                          </a:solidFill>
                        </a:rPr>
                      </a:br>
                      <a:endParaRPr sz="6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BFBFBF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 to indicate system errors, issues or negative number values.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0" marB="0" marR="0" marL="4570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pic>
        <p:nvPicPr>
          <p:cNvPr id="890" name="Google Shape;890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5800" y="1304137"/>
            <a:ext cx="1376100" cy="1467087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53"/>
          <p:cNvSpPr/>
          <p:nvPr/>
        </p:nvSpPr>
        <p:spPr>
          <a:xfrm>
            <a:off x="7727200" y="916675"/>
            <a:ext cx="273300" cy="336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erson feature slide options →">
  <p:cSld name="CUSTOM_21_1_1">
    <p:bg>
      <p:bgPr>
        <a:solidFill>
          <a:schemeClr val="accent5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411725" y="10756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People and presenter  feature slides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4 person">
  <p:cSld name="CUSTOM_23_1_1_1_1_1_1_2_1_1_1_1_2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>
            <p:ph idx="2" type="pic"/>
          </p:nvPr>
        </p:nvSpPr>
        <p:spPr>
          <a:xfrm>
            <a:off x="424902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42327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86" name="Google Shape;86;p18"/>
          <p:cNvSpPr/>
          <p:nvPr>
            <p:ph idx="3" type="pic"/>
          </p:nvPr>
        </p:nvSpPr>
        <p:spPr>
          <a:xfrm>
            <a:off x="2516227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8"/>
          <p:cNvSpPr/>
          <p:nvPr>
            <p:ph idx="4" type="pic"/>
          </p:nvPr>
        </p:nvSpPr>
        <p:spPr>
          <a:xfrm>
            <a:off x="4607552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8"/>
          <p:cNvSpPr/>
          <p:nvPr>
            <p:ph idx="5" type="pic"/>
          </p:nvPr>
        </p:nvSpPr>
        <p:spPr>
          <a:xfrm>
            <a:off x="6698877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8"/>
          <p:cNvSpPr txBox="1"/>
          <p:nvPr>
            <p:ph idx="6" type="body"/>
          </p:nvPr>
        </p:nvSpPr>
        <p:spPr>
          <a:xfrm>
            <a:off x="42327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7" type="body"/>
          </p:nvPr>
        </p:nvSpPr>
        <p:spPr>
          <a:xfrm>
            <a:off x="251622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8" type="body"/>
          </p:nvPr>
        </p:nvSpPr>
        <p:spPr>
          <a:xfrm>
            <a:off x="251622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9" type="body"/>
          </p:nvPr>
        </p:nvSpPr>
        <p:spPr>
          <a:xfrm>
            <a:off x="460917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3" type="body"/>
          </p:nvPr>
        </p:nvSpPr>
        <p:spPr>
          <a:xfrm>
            <a:off x="460917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4" type="body"/>
          </p:nvPr>
        </p:nvSpPr>
        <p:spPr>
          <a:xfrm>
            <a:off x="670212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5" type="body"/>
          </p:nvPr>
        </p:nvSpPr>
        <p:spPr>
          <a:xfrm>
            <a:off x="670212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6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8 person">
  <p:cSld name="CUSTOM_23_1_1_1_1_1_1_2_1_1_1_1_2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>
            <p:ph idx="2" type="pic"/>
          </p:nvPr>
        </p:nvSpPr>
        <p:spPr>
          <a:xfrm>
            <a:off x="424901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23275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01" name="Google Shape;101;p19"/>
          <p:cNvSpPr/>
          <p:nvPr>
            <p:ph idx="3" type="pic"/>
          </p:nvPr>
        </p:nvSpPr>
        <p:spPr>
          <a:xfrm>
            <a:off x="2521314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9"/>
          <p:cNvSpPr/>
          <p:nvPr>
            <p:ph idx="4" type="pic"/>
          </p:nvPr>
        </p:nvSpPr>
        <p:spPr>
          <a:xfrm>
            <a:off x="4617726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9"/>
          <p:cNvSpPr/>
          <p:nvPr>
            <p:ph idx="5" type="pic"/>
          </p:nvPr>
        </p:nvSpPr>
        <p:spPr>
          <a:xfrm>
            <a:off x="6714126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9"/>
          <p:cNvSpPr/>
          <p:nvPr>
            <p:ph idx="6" type="pic"/>
          </p:nvPr>
        </p:nvSpPr>
        <p:spPr>
          <a:xfrm>
            <a:off x="424901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9"/>
          <p:cNvSpPr/>
          <p:nvPr>
            <p:ph idx="7" type="pic"/>
          </p:nvPr>
        </p:nvSpPr>
        <p:spPr>
          <a:xfrm>
            <a:off x="2521314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9"/>
          <p:cNvSpPr/>
          <p:nvPr>
            <p:ph idx="8" type="pic"/>
          </p:nvPr>
        </p:nvSpPr>
        <p:spPr>
          <a:xfrm>
            <a:off x="4617726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9"/>
          <p:cNvSpPr/>
          <p:nvPr>
            <p:ph idx="9" type="pic"/>
          </p:nvPr>
        </p:nvSpPr>
        <p:spPr>
          <a:xfrm>
            <a:off x="6714126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9"/>
          <p:cNvSpPr txBox="1"/>
          <p:nvPr>
            <p:ph idx="13" type="body"/>
          </p:nvPr>
        </p:nvSpPr>
        <p:spPr>
          <a:xfrm>
            <a:off x="423275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4" type="body"/>
          </p:nvPr>
        </p:nvSpPr>
        <p:spPr>
          <a:xfrm>
            <a:off x="25146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5" type="body"/>
          </p:nvPr>
        </p:nvSpPr>
        <p:spPr>
          <a:xfrm>
            <a:off x="25146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16" type="body"/>
          </p:nvPr>
        </p:nvSpPr>
        <p:spPr>
          <a:xfrm>
            <a:off x="46203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7" type="body"/>
          </p:nvPr>
        </p:nvSpPr>
        <p:spPr>
          <a:xfrm>
            <a:off x="46203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8" type="body"/>
          </p:nvPr>
        </p:nvSpPr>
        <p:spPr>
          <a:xfrm>
            <a:off x="67260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9" type="body"/>
          </p:nvPr>
        </p:nvSpPr>
        <p:spPr>
          <a:xfrm>
            <a:off x="67260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20" type="body"/>
          </p:nvPr>
        </p:nvSpPr>
        <p:spPr>
          <a:xfrm>
            <a:off x="423275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1" type="body"/>
          </p:nvPr>
        </p:nvSpPr>
        <p:spPr>
          <a:xfrm>
            <a:off x="423275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22" type="body"/>
          </p:nvPr>
        </p:nvSpPr>
        <p:spPr>
          <a:xfrm>
            <a:off x="25146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23" type="body"/>
          </p:nvPr>
        </p:nvSpPr>
        <p:spPr>
          <a:xfrm>
            <a:off x="25146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4" type="body"/>
          </p:nvPr>
        </p:nvSpPr>
        <p:spPr>
          <a:xfrm>
            <a:off x="46203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5" type="body"/>
          </p:nvPr>
        </p:nvSpPr>
        <p:spPr>
          <a:xfrm>
            <a:off x="46203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26" type="body"/>
          </p:nvPr>
        </p:nvSpPr>
        <p:spPr>
          <a:xfrm>
            <a:off x="67260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27" type="body"/>
          </p:nvPr>
        </p:nvSpPr>
        <p:spPr>
          <a:xfrm>
            <a:off x="67260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28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6 person">
  <p:cSld name="CUSTOM_23_1_1_1_1_1_1_2_1_1_1_1_2_2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>
            <p:ph idx="2" type="pic"/>
          </p:nvPr>
        </p:nvSpPr>
        <p:spPr>
          <a:xfrm>
            <a:off x="424900" y="1306975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3" type="body"/>
          </p:nvPr>
        </p:nvSpPr>
        <p:spPr>
          <a:xfrm>
            <a:off x="167747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0" name="Google Shape;130;p20"/>
          <p:cNvSpPr/>
          <p:nvPr>
            <p:ph idx="4" type="pic"/>
          </p:nvPr>
        </p:nvSpPr>
        <p:spPr>
          <a:xfrm>
            <a:off x="424900" y="2791850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20"/>
          <p:cNvSpPr txBox="1"/>
          <p:nvPr>
            <p:ph idx="5" type="body"/>
          </p:nvPr>
        </p:nvSpPr>
        <p:spPr>
          <a:xfrm>
            <a:off x="167747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2" name="Google Shape;132;p20"/>
          <p:cNvSpPr/>
          <p:nvPr>
            <p:ph idx="6" type="pic"/>
          </p:nvPr>
        </p:nvSpPr>
        <p:spPr>
          <a:xfrm>
            <a:off x="3255275" y="1306975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0"/>
          <p:cNvSpPr txBox="1"/>
          <p:nvPr>
            <p:ph idx="7" type="body"/>
          </p:nvPr>
        </p:nvSpPr>
        <p:spPr>
          <a:xfrm>
            <a:off x="4507850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Google Shape;134;p20"/>
          <p:cNvSpPr/>
          <p:nvPr>
            <p:ph idx="8" type="pic"/>
          </p:nvPr>
        </p:nvSpPr>
        <p:spPr>
          <a:xfrm>
            <a:off x="3255275" y="2791850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0"/>
          <p:cNvSpPr txBox="1"/>
          <p:nvPr>
            <p:ph idx="9" type="body"/>
          </p:nvPr>
        </p:nvSpPr>
        <p:spPr>
          <a:xfrm>
            <a:off x="4507850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" name="Google Shape;136;p20"/>
          <p:cNvSpPr/>
          <p:nvPr>
            <p:ph idx="13" type="pic"/>
          </p:nvPr>
        </p:nvSpPr>
        <p:spPr>
          <a:xfrm>
            <a:off x="6085650" y="1306975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0"/>
          <p:cNvSpPr txBox="1"/>
          <p:nvPr>
            <p:ph idx="14" type="body"/>
          </p:nvPr>
        </p:nvSpPr>
        <p:spPr>
          <a:xfrm>
            <a:off x="733822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0"/>
          <p:cNvSpPr/>
          <p:nvPr>
            <p:ph idx="15" type="pic"/>
          </p:nvPr>
        </p:nvSpPr>
        <p:spPr>
          <a:xfrm>
            <a:off x="6085650" y="2791850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0"/>
          <p:cNvSpPr txBox="1"/>
          <p:nvPr>
            <p:ph idx="16" type="body"/>
          </p:nvPr>
        </p:nvSpPr>
        <p:spPr>
          <a:xfrm>
            <a:off x="733822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Title slide options →">
  <p:cSld name="CUSTOM_21_2">
    <p:bg>
      <p:bgPr>
        <a:solidFill>
          <a:schemeClr val="accent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2411725" y="2070728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Title slides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9 person">
  <p:cSld name="CUSTOM_23_1_1_1_1_1_1_2_1_1_1_1_2_2_1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>
            <p:ph idx="2" type="pic"/>
          </p:nvPr>
        </p:nvSpPr>
        <p:spPr>
          <a:xfrm>
            <a:off x="424900" y="11972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3" type="body"/>
          </p:nvPr>
        </p:nvSpPr>
        <p:spPr>
          <a:xfrm>
            <a:off x="1572775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21"/>
          <p:cNvSpPr/>
          <p:nvPr>
            <p:ph idx="4" type="pic"/>
          </p:nvPr>
        </p:nvSpPr>
        <p:spPr>
          <a:xfrm>
            <a:off x="424900" y="237710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1"/>
          <p:cNvSpPr txBox="1"/>
          <p:nvPr>
            <p:ph idx="5" type="body"/>
          </p:nvPr>
        </p:nvSpPr>
        <p:spPr>
          <a:xfrm>
            <a:off x="1572775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21"/>
          <p:cNvSpPr/>
          <p:nvPr>
            <p:ph idx="6" type="pic"/>
          </p:nvPr>
        </p:nvSpPr>
        <p:spPr>
          <a:xfrm>
            <a:off x="424900" y="35569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21"/>
          <p:cNvSpPr txBox="1"/>
          <p:nvPr>
            <p:ph idx="7" type="body"/>
          </p:nvPr>
        </p:nvSpPr>
        <p:spPr>
          <a:xfrm>
            <a:off x="1572775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8" type="pic"/>
          </p:nvPr>
        </p:nvSpPr>
        <p:spPr>
          <a:xfrm>
            <a:off x="3271187" y="11972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1"/>
          <p:cNvSpPr txBox="1"/>
          <p:nvPr>
            <p:ph idx="9" type="body"/>
          </p:nvPr>
        </p:nvSpPr>
        <p:spPr>
          <a:xfrm>
            <a:off x="44190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21"/>
          <p:cNvSpPr/>
          <p:nvPr>
            <p:ph idx="13" type="pic"/>
          </p:nvPr>
        </p:nvSpPr>
        <p:spPr>
          <a:xfrm>
            <a:off x="3271187" y="237710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1"/>
          <p:cNvSpPr txBox="1"/>
          <p:nvPr>
            <p:ph idx="14" type="body"/>
          </p:nvPr>
        </p:nvSpPr>
        <p:spPr>
          <a:xfrm>
            <a:off x="44190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" name="Google Shape;153;p21"/>
          <p:cNvSpPr/>
          <p:nvPr>
            <p:ph idx="15" type="pic"/>
          </p:nvPr>
        </p:nvSpPr>
        <p:spPr>
          <a:xfrm>
            <a:off x="3271187" y="35569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21"/>
          <p:cNvSpPr txBox="1"/>
          <p:nvPr>
            <p:ph idx="16" type="body"/>
          </p:nvPr>
        </p:nvSpPr>
        <p:spPr>
          <a:xfrm>
            <a:off x="44190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21"/>
          <p:cNvSpPr/>
          <p:nvPr>
            <p:ph idx="17" type="pic"/>
          </p:nvPr>
        </p:nvSpPr>
        <p:spPr>
          <a:xfrm>
            <a:off x="6117487" y="11972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1"/>
          <p:cNvSpPr txBox="1"/>
          <p:nvPr>
            <p:ph idx="18" type="body"/>
          </p:nvPr>
        </p:nvSpPr>
        <p:spPr>
          <a:xfrm>
            <a:off x="72653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7" name="Google Shape;157;p21"/>
          <p:cNvSpPr/>
          <p:nvPr>
            <p:ph idx="19" type="pic"/>
          </p:nvPr>
        </p:nvSpPr>
        <p:spPr>
          <a:xfrm>
            <a:off x="6117487" y="237710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1"/>
          <p:cNvSpPr txBox="1"/>
          <p:nvPr>
            <p:ph idx="20" type="body"/>
          </p:nvPr>
        </p:nvSpPr>
        <p:spPr>
          <a:xfrm>
            <a:off x="72653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9" name="Google Shape;159;p21"/>
          <p:cNvSpPr/>
          <p:nvPr>
            <p:ph idx="21" type="pic"/>
          </p:nvPr>
        </p:nvSpPr>
        <p:spPr>
          <a:xfrm>
            <a:off x="6117487" y="35569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1"/>
          <p:cNvSpPr txBox="1"/>
          <p:nvPr>
            <p:ph idx="22" type="body"/>
          </p:nvPr>
        </p:nvSpPr>
        <p:spPr>
          <a:xfrm>
            <a:off x="72653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2 Person feature slide - 2 person">
  <p:cSld name="CUSTOM_22_1_1_1_1_1_1_1_1_1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2"/>
          <p:cNvSpPr/>
          <p:nvPr>
            <p:ph idx="2" type="pic"/>
          </p:nvPr>
        </p:nvSpPr>
        <p:spPr>
          <a:xfrm>
            <a:off x="3355850" y="888077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2"/>
          <p:cNvSpPr/>
          <p:nvPr>
            <p:ph idx="3" type="pic"/>
          </p:nvPr>
        </p:nvSpPr>
        <p:spPr>
          <a:xfrm>
            <a:off x="6178675" y="888024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355800" y="4050675"/>
            <a:ext cx="2627100" cy="7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66" name="Google Shape;166;p22"/>
          <p:cNvSpPr txBox="1"/>
          <p:nvPr>
            <p:ph idx="4" type="body"/>
          </p:nvPr>
        </p:nvSpPr>
        <p:spPr>
          <a:xfrm>
            <a:off x="6208408" y="4050675"/>
            <a:ext cx="2597400" cy="7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67" name="Google Shape;167;p22"/>
          <p:cNvSpPr txBox="1"/>
          <p:nvPr>
            <p:ph idx="5" type="subTitle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2 Person feature slide - 3 person">
  <p:cSld name="CUSTOM_23_1_1_1_1_1_1_1_1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3"/>
          <p:cNvSpPr/>
          <p:nvPr>
            <p:ph idx="2" type="pic"/>
          </p:nvPr>
        </p:nvSpPr>
        <p:spPr>
          <a:xfrm>
            <a:off x="3355850" y="890401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"/>
          <p:cNvSpPr/>
          <p:nvPr>
            <p:ph idx="3" type="pic"/>
          </p:nvPr>
        </p:nvSpPr>
        <p:spPr>
          <a:xfrm>
            <a:off x="5215455" y="890360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3"/>
          <p:cNvSpPr/>
          <p:nvPr>
            <p:ph idx="4" type="pic"/>
          </p:nvPr>
        </p:nvSpPr>
        <p:spPr>
          <a:xfrm>
            <a:off x="7075073" y="890387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355800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74" name="Google Shape;174;p23"/>
          <p:cNvSpPr txBox="1"/>
          <p:nvPr>
            <p:ph idx="5" type="body"/>
          </p:nvPr>
        </p:nvSpPr>
        <p:spPr>
          <a:xfrm>
            <a:off x="5256575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75" name="Google Shape;175;p23"/>
          <p:cNvSpPr txBox="1"/>
          <p:nvPr>
            <p:ph idx="6" type="body"/>
          </p:nvPr>
        </p:nvSpPr>
        <p:spPr>
          <a:xfrm>
            <a:off x="7099075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2 Person feature slide - 4 person">
  <p:cSld name="CUSTOM_22_1_1_1_1_1_1_1_1_1_1_1_2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4"/>
          <p:cNvSpPr/>
          <p:nvPr>
            <p:ph idx="2" type="pic"/>
          </p:nvPr>
        </p:nvSpPr>
        <p:spPr>
          <a:xfrm>
            <a:off x="3355850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4"/>
          <p:cNvSpPr/>
          <p:nvPr>
            <p:ph idx="3" type="pic"/>
          </p:nvPr>
        </p:nvSpPr>
        <p:spPr>
          <a:xfrm>
            <a:off x="4747126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4"/>
          <p:cNvSpPr/>
          <p:nvPr>
            <p:ph idx="4" type="pic"/>
          </p:nvPr>
        </p:nvSpPr>
        <p:spPr>
          <a:xfrm>
            <a:off x="6131302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4"/>
          <p:cNvSpPr/>
          <p:nvPr>
            <p:ph idx="5" type="pic"/>
          </p:nvPr>
        </p:nvSpPr>
        <p:spPr>
          <a:xfrm>
            <a:off x="7515479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3355850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4" name="Google Shape;184;p24"/>
          <p:cNvSpPr txBox="1"/>
          <p:nvPr>
            <p:ph idx="6" type="body"/>
          </p:nvPr>
        </p:nvSpPr>
        <p:spPr>
          <a:xfrm>
            <a:off x="4759429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5" name="Google Shape;185;p24"/>
          <p:cNvSpPr txBox="1"/>
          <p:nvPr>
            <p:ph idx="7" type="body"/>
          </p:nvPr>
        </p:nvSpPr>
        <p:spPr>
          <a:xfrm>
            <a:off x="6131296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6" name="Google Shape;186;p24"/>
          <p:cNvSpPr txBox="1"/>
          <p:nvPr>
            <p:ph idx="8" type="body"/>
          </p:nvPr>
        </p:nvSpPr>
        <p:spPr>
          <a:xfrm>
            <a:off x="7534875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7" name="Google Shape;187;p24"/>
          <p:cNvSpPr txBox="1"/>
          <p:nvPr>
            <p:ph idx="9" type="subTitle"/>
          </p:nvPr>
        </p:nvSpPr>
        <p:spPr>
          <a:xfrm>
            <a:off x="420625" y="890400"/>
            <a:ext cx="2414100" cy="16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ection intro slide options →">
  <p:cSld name="CUSTOM_20_1_1">
    <p:bg>
      <p:bgPr>
        <a:solidFill>
          <a:schemeClr val="accent5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2411725" y="1574245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S</a:t>
            </a: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ection intros and dividers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White">
  <p:cSld name="CUSTOM_19_1_1_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26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Black">
  <p:cSld name="CUSTOM_19_1_1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Gold">
  <p:cSld name="CUSTOM_20_1_2">
    <p:bg>
      <p:bgPr>
        <a:solidFill>
          <a:schemeClr val="accen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Maroon">
  <p:cSld name="CUSTOM_19_1_2">
    <p:bg>
      <p:bgPr>
        <a:solidFill>
          <a:schemeClr val="accen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3" name="Google Shape;203;p29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Gold">
  <p:cSld name="CUSTOM_23_1_1_3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b="1" sz="3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White">
  <p:cSld name="CUSTOM_20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Black">
  <p:cSld name="CUSTOM_22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Maroon">
  <p:cSld name="CUSTOM_22_1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2"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Photo">
  <p:cSld name="CUSTOM_22_1_1_1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/>
          <p:nvPr>
            <p:ph idx="2" type="pic"/>
          </p:nvPr>
        </p:nvSpPr>
        <p:spPr>
          <a:xfrm>
            <a:off x="10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3"/>
          <p:cNvSpPr txBox="1"/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3"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b="1" sz="3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White">
  <p:cSld name="CUSTOM_23_1_1_1_1_2_1_1_1_1_1_1_1_1_2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4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18" name="Google Shape;218;p34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Black">
  <p:cSld name="CUSTOM_23_1_1_1_1_2_1_1_1_1_1_1_1_1_2_1_1"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21" name="Google Shape;221;p35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22" name="Google Shape;222;p35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Gold">
  <p:cSld name="CUSTOM_23_1_1_1_1_2_1_1_1_1_1_1_1_1_2_1_1_1">
    <p:bg>
      <p:bgPr>
        <a:solidFill>
          <a:schemeClr val="accen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26" name="Google Shape;226;p36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Maroon">
  <p:cSld name="CUSTOM_23_1_1_1_1_2_1_1_1_1_1_1_1_1_2_1_1_1_1">
    <p:bg>
      <p:bgPr>
        <a:solidFill>
          <a:schemeClr val="accen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29" name="Google Shape;229;p37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30" name="Google Shape;230;p37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4 Section intro slide">
  <p:cSld name="CUSTOM_23_1_1_2_1_1_1_1_1_1_1_1_2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/>
          <p:nvPr>
            <p:ph idx="2" type="pic"/>
          </p:nvPr>
        </p:nvSpPr>
        <p:spPr>
          <a:xfrm>
            <a:off x="9225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8"/>
          <p:cNvSpPr txBox="1"/>
          <p:nvPr>
            <p:ph type="title"/>
          </p:nvPr>
        </p:nvSpPr>
        <p:spPr>
          <a:xfrm>
            <a:off x="320175" y="320050"/>
            <a:ext cx="2514600" cy="869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20050" y="1189450"/>
            <a:ext cx="2514600" cy="120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Title and text slide options →">
  <p:cSld name="CUSTOM_23_1_1_2">
    <p:bg>
      <p:bgPr>
        <a:solidFill>
          <a:schemeClr val="accent5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Title and</a:t>
            </a:r>
            <a:b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</a:b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text slides</a:t>
            </a:r>
            <a:endParaRPr b="1" sz="7200">
              <a:solidFill>
                <a:srgbClr val="191919"/>
              </a:solidFill>
            </a:endParaRPr>
          </a:p>
        </p:txBody>
      </p:sp>
      <p:sp>
        <p:nvSpPr>
          <p:cNvPr id="237" name="Google Shape;237;p39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0 Standard slide">
  <p:cSld name="CUSTOM_22_1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420900" y="994550"/>
            <a:ext cx="82716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Black">
  <p:cSld name="CUSTOM_20_2_1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0 Standard slide with subtitle">
  <p:cSld name="CUSTOM_22_1_1_1_1_1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2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1 column - White">
  <p:cSld name="CUSTOM_22_1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8" name="Google Shape;248;p42"/>
          <p:cNvSpPr txBox="1"/>
          <p:nvPr>
            <p:ph idx="2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1 column - Black">
  <p:cSld name="CUSTOM_23_1_1_1_1_3"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3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52" name="Google Shape;252;p43"/>
          <p:cNvSpPr txBox="1"/>
          <p:nvPr>
            <p:ph idx="2" type="body"/>
          </p:nvPr>
        </p:nvSpPr>
        <p:spPr>
          <a:xfrm>
            <a:off x="420900" y="1125700"/>
            <a:ext cx="8275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2 column - White">
  <p:cSld name="CUSTOM_22_1_1_1_1_1_1_3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55" name="Google Shape;255;p44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56" name="Google Shape;256;p44"/>
          <p:cNvSpPr txBox="1"/>
          <p:nvPr>
            <p:ph idx="2" type="body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7" name="Google Shape;257;p44"/>
          <p:cNvSpPr txBox="1"/>
          <p:nvPr>
            <p:ph idx="3" type="body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2 column - Black">
  <p:cSld name="CUSTOM_22_1_1_1_1_1_1_3_1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5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2" type="body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3" type="body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3 column - White">
  <p:cSld name="CUSTOM_22_1_1_1_1_1_1_3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46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66" name="Google Shape;266;p46"/>
          <p:cNvSpPr txBox="1"/>
          <p:nvPr>
            <p:ph idx="2" type="body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7" name="Google Shape;267;p46"/>
          <p:cNvSpPr txBox="1"/>
          <p:nvPr>
            <p:ph idx="3" type="body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8" name="Google Shape;268;p46"/>
          <p:cNvSpPr txBox="1"/>
          <p:nvPr>
            <p:ph idx="4" type="body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09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3 column - Black">
  <p:cSld name="CUSTOM_22_1_1_1_1_1_1_3_2_1">
    <p:bg>
      <p:bgPr>
        <a:solidFill>
          <a:schemeClr val="dk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47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72" name="Google Shape;272;p47"/>
          <p:cNvSpPr txBox="1"/>
          <p:nvPr>
            <p:ph idx="2" type="body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3" type="body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4" type="body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4 column - White">
  <p:cSld name="CUSTOM_22_1_1_1_1_1_1_3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48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78" name="Google Shape;278;p48"/>
          <p:cNvSpPr txBox="1"/>
          <p:nvPr>
            <p:ph idx="2" type="body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9" name="Google Shape;279;p48"/>
          <p:cNvSpPr txBox="1"/>
          <p:nvPr>
            <p:ph idx="3" type="body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0" name="Google Shape;280;p48"/>
          <p:cNvSpPr txBox="1"/>
          <p:nvPr>
            <p:ph idx="4" type="body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1" name="Google Shape;281;p48"/>
          <p:cNvSpPr txBox="1"/>
          <p:nvPr>
            <p:ph idx="5" type="body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09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4 column - Black">
  <p:cSld name="CUSTOM_22_1_1_1_1_1_1_3_2_2_1"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49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85" name="Google Shape;285;p49"/>
          <p:cNvSpPr txBox="1"/>
          <p:nvPr>
            <p:ph idx="2" type="body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49"/>
          <p:cNvSpPr txBox="1"/>
          <p:nvPr>
            <p:ph idx="3" type="body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49"/>
          <p:cNvSpPr txBox="1"/>
          <p:nvPr>
            <p:ph idx="4" type="body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49"/>
          <p:cNvSpPr txBox="1"/>
          <p:nvPr>
            <p:ph idx="5" type="body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09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2 column">
  <p:cSld name="CUSTOM_23_1_1_1_1_2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50"/>
          <p:cNvCxnSpPr/>
          <p:nvPr/>
        </p:nvCxnSpPr>
        <p:spPr>
          <a:xfrm>
            <a:off x="4572456" y="1245696"/>
            <a:ext cx="0" cy="2945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50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50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93" name="Google Shape;293;p50"/>
          <p:cNvSpPr txBox="1"/>
          <p:nvPr>
            <p:ph idx="2" type="body"/>
          </p:nvPr>
        </p:nvSpPr>
        <p:spPr>
          <a:xfrm>
            <a:off x="420900" y="1125700"/>
            <a:ext cx="40314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4" name="Google Shape;294;p50"/>
          <p:cNvSpPr txBox="1"/>
          <p:nvPr>
            <p:ph idx="3" type="body"/>
          </p:nvPr>
        </p:nvSpPr>
        <p:spPr>
          <a:xfrm>
            <a:off x="4664550" y="1125700"/>
            <a:ext cx="40314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Gold">
  <p:cSld name="CUSTOM_20_2_2">
    <p:bg>
      <p:bgPr>
        <a:solidFill>
          <a:schemeClr val="accen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3 column">
  <p:cSld name="CUSTOM_22_1_1_1_1_1_1_2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420900" y="1125700"/>
            <a:ext cx="2413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7" name="Google Shape;297;p51"/>
          <p:cNvSpPr txBox="1"/>
          <p:nvPr>
            <p:ph idx="2" type="body"/>
          </p:nvPr>
        </p:nvSpPr>
        <p:spPr>
          <a:xfrm>
            <a:off x="3352900" y="1125700"/>
            <a:ext cx="2413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idx="3" type="body"/>
          </p:nvPr>
        </p:nvSpPr>
        <p:spPr>
          <a:xfrm>
            <a:off x="6284900" y="1125700"/>
            <a:ext cx="2413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9" name="Google Shape;299;p51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00" name="Google Shape;300;p51"/>
          <p:cNvCxnSpPr/>
          <p:nvPr/>
        </p:nvCxnSpPr>
        <p:spPr>
          <a:xfrm>
            <a:off x="3093809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51"/>
          <p:cNvSpPr txBox="1"/>
          <p:nvPr>
            <p:ph idx="4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302" name="Google Shape;302;p51"/>
          <p:cNvCxnSpPr/>
          <p:nvPr/>
        </p:nvCxnSpPr>
        <p:spPr>
          <a:xfrm>
            <a:off x="6039142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4 column">
  <p:cSld name="CUSTOM_23_1_1_1_1_1_1_1_1_3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52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306" name="Google Shape;306;p52"/>
          <p:cNvCxnSpPr/>
          <p:nvPr/>
        </p:nvCxnSpPr>
        <p:spPr>
          <a:xfrm>
            <a:off x="2466663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52"/>
          <p:cNvSpPr txBox="1"/>
          <p:nvPr>
            <p:ph idx="2" type="body"/>
          </p:nvPr>
        </p:nvSpPr>
        <p:spPr>
          <a:xfrm>
            <a:off x="420900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308" name="Google Shape;308;p52"/>
          <p:cNvCxnSpPr/>
          <p:nvPr/>
        </p:nvCxnSpPr>
        <p:spPr>
          <a:xfrm>
            <a:off x="4571988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52"/>
          <p:cNvCxnSpPr/>
          <p:nvPr/>
        </p:nvCxnSpPr>
        <p:spPr>
          <a:xfrm>
            <a:off x="6658413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52"/>
          <p:cNvSpPr txBox="1"/>
          <p:nvPr>
            <p:ph idx="3" type="body"/>
          </p:nvPr>
        </p:nvSpPr>
        <p:spPr>
          <a:xfrm>
            <a:off x="6798850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1" name="Google Shape;311;p52"/>
          <p:cNvSpPr txBox="1"/>
          <p:nvPr>
            <p:ph idx="4" type="body"/>
          </p:nvPr>
        </p:nvSpPr>
        <p:spPr>
          <a:xfrm>
            <a:off x="4664813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2" name="Google Shape;312;p52"/>
          <p:cNvSpPr txBox="1"/>
          <p:nvPr>
            <p:ph idx="5" type="body"/>
          </p:nvPr>
        </p:nvSpPr>
        <p:spPr>
          <a:xfrm>
            <a:off x="2568925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4 text areas">
  <p:cSld name="CUSTOM_23_1_1_1_1_1_1_2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53"/>
          <p:cNvCxnSpPr/>
          <p:nvPr/>
        </p:nvCxnSpPr>
        <p:spPr>
          <a:xfrm>
            <a:off x="4572456" y="1112895"/>
            <a:ext cx="0" cy="145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53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53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17" name="Google Shape;317;p53"/>
          <p:cNvSpPr txBox="1"/>
          <p:nvPr>
            <p:ph idx="2" type="body"/>
          </p:nvPr>
        </p:nvSpPr>
        <p:spPr>
          <a:xfrm>
            <a:off x="4693400" y="112570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8" name="Google Shape;318;p53"/>
          <p:cNvSpPr txBox="1"/>
          <p:nvPr>
            <p:ph idx="3" type="body"/>
          </p:nvPr>
        </p:nvSpPr>
        <p:spPr>
          <a:xfrm>
            <a:off x="420625" y="112570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cxnSp>
        <p:nvCxnSpPr>
          <p:cNvPr id="319" name="Google Shape;319;p53"/>
          <p:cNvCxnSpPr/>
          <p:nvPr/>
        </p:nvCxnSpPr>
        <p:spPr>
          <a:xfrm>
            <a:off x="4572456" y="2719645"/>
            <a:ext cx="0" cy="145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53"/>
          <p:cNvSpPr txBox="1"/>
          <p:nvPr>
            <p:ph idx="4" type="body"/>
          </p:nvPr>
        </p:nvSpPr>
        <p:spPr>
          <a:xfrm>
            <a:off x="4693400" y="273245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21" name="Google Shape;321;p53"/>
          <p:cNvSpPr txBox="1"/>
          <p:nvPr>
            <p:ph idx="5" type="body"/>
          </p:nvPr>
        </p:nvSpPr>
        <p:spPr>
          <a:xfrm>
            <a:off x="420625" y="273245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Gray">
  <p:cSld name="CUSTOM_23_1_1_1_1_1_1_2_1_1_1_1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4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4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26" name="Google Shape;326;p54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Gold">
  <p:cSld name="CUSTOM_23_1_1_1_1_1_1_2_1_1_1_1_1_1_5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5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55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31" name="Google Shape;331;p55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Black">
  <p:cSld name="CUSTOM_23_1_1_1_1_1_1_2_1_1_1_1_1_1_2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6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6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36" name="Google Shape;336;p56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Maroon">
  <p:cSld name="CUSTOM_23_1_1_1_1_1_1_2_1_1_1_1_1_1_2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7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57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41" name="Google Shape;341;p57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Gray">
  <p:cSld name="CUSTOM_23_1_1_1_1_1_1_2_1_1_1_1_1_1_4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8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58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46" name="Google Shape;346;p58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7" name="Google Shape;347;p58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Gold">
  <p:cSld name="CUSTOM_23_1_1_1_1_1_1_2_1_1_1_1_1_1_4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9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59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52" name="Google Shape;352;p59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" name="Google Shape;353;p59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Black">
  <p:cSld name="CUSTOM_23_1_1_1_1_1_1_2_1_1_1_1_1_1_2_4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0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60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58" name="Google Shape;358;p60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60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Maroon">
  <p:cSld name="CUSTOM_20_2_3">
    <p:bg>
      <p:bgPr>
        <a:solidFill>
          <a:schemeClr val="accen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Maroon">
  <p:cSld name="CUSTOM_23_1_1_1_1_1_1_2_1_1_1_1_1_1_2_1_3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61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64" name="Google Shape;364;p61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5" name="Google Shape;365;p61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Gray">
  <p:cSld name="CUSTOM_23_1_1_1_1_1_1_2_1_1_1_1_1_1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62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70" name="Google Shape;370;p62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1" name="Google Shape;371;p62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2" name="Google Shape;372;p62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Gold">
  <p:cSld name="CUSTOM_23_1_1_1_1_1_1_2_1_1_1_1_1_1_3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3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63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77" name="Google Shape;377;p63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8" name="Google Shape;378;p63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9" name="Google Shape;379;p63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Black">
  <p:cSld name="CUSTOM_23_1_1_1_1_1_1_2_1_1_1_1_1_1_2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4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64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84" name="Google Shape;384;p64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5" name="Google Shape;385;p64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6" name="Google Shape;386;p64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Maroon">
  <p:cSld name="CUSTOM_23_1_1_1_1_1_1_2_1_1_1_1_1_1_2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5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65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91" name="Google Shape;391;p65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2" name="Google Shape;392;p65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3" name="Google Shape;393;p65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Gray">
  <p:cSld name="CUSTOM_23_1_1_1_1_1_1_2_1_1_1_1_1_1_2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6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b="1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66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98" name="Google Shape;398;p66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9" name="Google Shape;399;p66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0" name="Google Shape;400;p66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1" name="Google Shape;401;p66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Gold">
  <p:cSld name="CUSTOM_23_1_1_1_1_1_1_2_1_1_1_1_1_1_2_3_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7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b="1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67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406" name="Google Shape;406;p67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7" name="Google Shape;407;p67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8" name="Google Shape;408;p67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9" name="Google Shape;409;p67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Black">
  <p:cSld name="CUSTOM_23_1_1_1_1_1_1_2_1_1_1_1_1_1_2_3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8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68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414" name="Google Shape;414;p68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6" name="Google Shape;416;p68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7" name="Google Shape;417;p68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Maroon">
  <p:cSld name="CUSTOM_23_1_1_1_1_1_1_2_1_1_1_1_1_1_2_1_2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9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1" name="Google Shape;421;p69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3" name="Google Shape;423;p69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4" name="Google Shape;424;p69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5" name="Google Shape;425;p69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4 Title and text slide - Gray">
  <p:cSld name="CUSTOM_23_1_1_1_1_2_2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0"/>
          <p:cNvSpPr txBox="1"/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8" name="Google Shape;428;p70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0"/>
          <p:cNvSpPr txBox="1"/>
          <p:nvPr>
            <p:ph idx="1" type="body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0" name="Google Shape;430;p70"/>
          <p:cNvSpPr txBox="1"/>
          <p:nvPr>
            <p:ph idx="2" type="subTitle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White">
  <p:cSld name="CUSTOM_19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4 Title and text slide - Gold">
  <p:cSld name="CUSTOM_23_1_1_1_1_2_2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/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3" name="Google Shape;433;p71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1"/>
          <p:cNvSpPr txBox="1"/>
          <p:nvPr>
            <p:ph idx="1" type="body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5" name="Google Shape;435;p71"/>
          <p:cNvSpPr txBox="1"/>
          <p:nvPr>
            <p:ph idx="2" type="subTitle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4 Title and text slide - Black">
  <p:cSld name="CUSTOM_23_1_1_2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2"/>
          <p:cNvSpPr txBox="1"/>
          <p:nvPr>
            <p:ph idx="1" type="body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9" name="Google Shape;439;p72"/>
          <p:cNvSpPr txBox="1"/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0" name="Google Shape;440;p72"/>
          <p:cNvSpPr txBox="1"/>
          <p:nvPr>
            <p:ph idx="2" type="subTitle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Text and photo slide options →">
  <p:cSld name="CUSTOM_22_1_1_1_1_1_1_2_1">
    <p:bg>
      <p:bgPr>
        <a:solidFill>
          <a:schemeClr val="accent5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/>
        </p:nvSpPr>
        <p:spPr>
          <a:xfrm>
            <a:off x="2411725" y="15742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T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ext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and photo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443" name="Google Shape;443;p7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Right - White">
  <p:cSld name="CUSTOM_23_1_1_1_1_2_1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/>
          <p:nvPr>
            <p:ph type="title"/>
          </p:nvPr>
        </p:nvSpPr>
        <p:spPr>
          <a:xfrm>
            <a:off x="420625" y="320050"/>
            <a:ext cx="41967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74"/>
          <p:cNvSpPr txBox="1"/>
          <p:nvPr>
            <p:ph idx="1" type="body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7" name="Google Shape;447;p74"/>
          <p:cNvSpPr/>
          <p:nvPr>
            <p:ph idx="2" type="pic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Right - Black">
  <p:cSld name="CUSTOM_23_1_1_1_1_2_1_1_1_3">
    <p:bg>
      <p:bgPr>
        <a:solidFill>
          <a:schemeClr val="dk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/>
          <p:nvPr>
            <p:ph type="title"/>
          </p:nvPr>
        </p:nvSpPr>
        <p:spPr>
          <a:xfrm>
            <a:off x="420625" y="320050"/>
            <a:ext cx="41967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50" name="Google Shape;450;p75"/>
          <p:cNvSpPr txBox="1"/>
          <p:nvPr>
            <p:ph idx="1" type="body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75"/>
          <p:cNvSpPr/>
          <p:nvPr>
            <p:ph idx="2" type="pic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Left - White">
  <p:cSld name="CUSTOM_23_1_1_1_1_2_1_1_1_2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/>
          <p:nvPr>
            <p:ph idx="2" type="pic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76"/>
          <p:cNvSpPr txBox="1"/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55" name="Google Shape;455;p76"/>
          <p:cNvSpPr txBox="1"/>
          <p:nvPr>
            <p:ph idx="1" type="body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Left - Black">
  <p:cSld name="CUSTOM_23_1_1_1_1_2_1_1_1_2_1"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7"/>
          <p:cNvSpPr/>
          <p:nvPr>
            <p:ph idx="2" type="pic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77"/>
          <p:cNvSpPr txBox="1"/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59" name="Google Shape;459;p77"/>
          <p:cNvSpPr txBox="1"/>
          <p:nvPr>
            <p:ph idx="1" type="body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Right - Gold">
  <p:cSld name="CUSTOM_22_1_1_1_1_1_1_1_1_1_2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8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8"/>
          <p:cNvSpPr/>
          <p:nvPr>
            <p:ph idx="2" type="pic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78"/>
          <p:cNvSpPr txBox="1"/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64" name="Google Shape;464;p78"/>
          <p:cNvSpPr txBox="1"/>
          <p:nvPr>
            <p:ph idx="1" type="body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65" name="Google Shape;465;p78"/>
          <p:cNvSpPr txBox="1"/>
          <p:nvPr>
            <p:ph idx="3" type="subTitle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Right - Maroon">
  <p:cSld name="CUSTOM_22_1_1_1_1_1_1_1_1_1_4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9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9"/>
          <p:cNvSpPr/>
          <p:nvPr>
            <p:ph idx="2" type="pic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79"/>
          <p:cNvSpPr txBox="1"/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70" name="Google Shape;470;p79"/>
          <p:cNvSpPr txBox="1"/>
          <p:nvPr>
            <p:ph idx="1" type="body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71" name="Google Shape;471;p79"/>
          <p:cNvSpPr txBox="1"/>
          <p:nvPr>
            <p:ph idx="3" type="subTitle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Left - Gold">
  <p:cSld name="CUSTOM_23_1_1_1_1_1_1_1_1_1_3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0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80"/>
          <p:cNvSpPr/>
          <p:nvPr>
            <p:ph idx="2" type="pic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80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80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77" name="Google Shape;477;p80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Black">
  <p:cSld name="CUSTOM_19_1_3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Left - Maroon">
  <p:cSld name="CUSTOM_23_1_1_1_1_1_1_1_1_1_3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1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81"/>
          <p:cNvSpPr/>
          <p:nvPr>
            <p:ph idx="2" type="pic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81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82" name="Google Shape;482;p81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3" name="Google Shape;483;p81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3 Text and photo slide - Gray">
  <p:cSld name="CUSTOM_23_1_1_1_1_1_1_1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82"/>
          <p:cNvSpPr/>
          <p:nvPr>
            <p:ph idx="2" type="pic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82"/>
          <p:cNvSpPr txBox="1"/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82"/>
          <p:cNvSpPr txBox="1"/>
          <p:nvPr>
            <p:ph idx="1" type="body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9" name="Google Shape;489;p82"/>
          <p:cNvSpPr txBox="1"/>
          <p:nvPr>
            <p:ph idx="3" type="subTitle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3 Text and photo slide - Gold">
  <p:cSld name="CUSTOM_23_1_1_1_1_1_1_1_1_2_3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83"/>
          <p:cNvSpPr/>
          <p:nvPr>
            <p:ph idx="2" type="pic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83"/>
          <p:cNvSpPr txBox="1"/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94" name="Google Shape;494;p83"/>
          <p:cNvSpPr txBox="1"/>
          <p:nvPr>
            <p:ph idx="1" type="body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95" name="Google Shape;495;p83"/>
          <p:cNvSpPr txBox="1"/>
          <p:nvPr>
            <p:ph idx="3" type="subTitle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3 Text and photo slide - Black">
  <p:cSld name="CUSTOM_23_1_1_1_1_1_1_1_1_2_2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4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84"/>
          <p:cNvSpPr/>
          <p:nvPr>
            <p:ph idx="2" type="pic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4"/>
          <p:cNvSpPr txBox="1"/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0" name="Google Shape;500;p84"/>
          <p:cNvSpPr txBox="1"/>
          <p:nvPr>
            <p:ph idx="1" type="body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84"/>
          <p:cNvSpPr txBox="1"/>
          <p:nvPr>
            <p:ph idx="3" type="subTitle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4 Text and photo slide - White">
  <p:cSld name="CUSTOM_23_1_1_1_1_1_1_1_1_1_2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5"/>
          <p:cNvSpPr/>
          <p:nvPr>
            <p:ph idx="2" type="pic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85"/>
          <p:cNvSpPr txBox="1"/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5"/>
          <p:cNvSpPr txBox="1"/>
          <p:nvPr>
            <p:ph idx="1" type="subTitle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85"/>
          <p:cNvSpPr txBox="1"/>
          <p:nvPr>
            <p:ph idx="3" type="body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4 Text and photo slide - Black">
  <p:cSld name="CUSTOM_23_1_1_1_1_1_1_1_1_1_2_1">
    <p:bg>
      <p:bgPr>
        <a:solidFill>
          <a:schemeClr val="dk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6"/>
          <p:cNvSpPr/>
          <p:nvPr>
            <p:ph idx="2" type="pic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86"/>
          <p:cNvSpPr txBox="1"/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0" name="Google Shape;510;p86"/>
          <p:cNvSpPr txBox="1"/>
          <p:nvPr>
            <p:ph idx="1" type="subTitle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6"/>
          <p:cNvSpPr txBox="1"/>
          <p:nvPr>
            <p:ph idx="3" type="body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5 Text and photo slide - Gold">
  <p:cSld name="CUSTOM_23_1_1_1_1_1_1_2_1_1_2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7"/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87"/>
          <p:cNvSpPr/>
          <p:nvPr>
            <p:ph idx="2" type="pic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87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16" name="Google Shape;516;p87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17" name="Google Shape;517;p87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5 Text and photo slide - Maroon">
  <p:cSld name="CUSTOM_23_1_1_1_1_1_1_2_1_1_2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8"/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88"/>
          <p:cNvSpPr/>
          <p:nvPr>
            <p:ph idx="2" type="pic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88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23" name="Google Shape;523;p88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1 photo - Gold">
  <p:cSld name="CUSTOM_22_1_1_1_1_1_1_1_1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9"/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9"/>
          <p:cNvSpPr/>
          <p:nvPr>
            <p:ph idx="2" type="pic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89"/>
          <p:cNvSpPr txBox="1"/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1 photo - Maroon">
  <p:cSld name="CUSTOM_22_1_1_1_1_1_1_1_1_1_1_2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0"/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90"/>
          <p:cNvSpPr/>
          <p:nvPr>
            <p:ph idx="2" type="pic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90"/>
          <p:cNvSpPr txBox="1"/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Gold">
  <p:cSld name="CUSTOM_19_1_3_1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10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3 photo - Gold">
  <p:cSld name="CUSTOM_23_1_1_1_1_2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1"/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91"/>
          <p:cNvSpPr/>
          <p:nvPr>
            <p:ph idx="2" type="pic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91"/>
          <p:cNvSpPr/>
          <p:nvPr>
            <p:ph idx="3" type="pic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91"/>
          <p:cNvSpPr/>
          <p:nvPr>
            <p:ph idx="4" type="pic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p91"/>
          <p:cNvSpPr txBox="1"/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" type="body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5" type="subTitle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3 photo - Maroon">
  <p:cSld name="CUSTOM_23_1_1_1_1_2_1_1_1_1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/>
          <p:nvPr>
            <p:ph idx="3" type="pic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92"/>
          <p:cNvSpPr/>
          <p:nvPr>
            <p:ph idx="4" type="pic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92"/>
          <p:cNvSpPr txBox="1"/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" type="body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1" name="Google Shape;551;p92"/>
          <p:cNvSpPr txBox="1"/>
          <p:nvPr>
            <p:ph idx="5" type="subTitle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7 Text and photo slide - Gold">
  <p:cSld name="CUSTOM_23_1_1_1_1_1_1_1_1_1_1_2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93"/>
          <p:cNvSpPr/>
          <p:nvPr>
            <p:ph idx="2" type="pic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93"/>
          <p:cNvSpPr txBox="1"/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7 Text and photo slide - Maroon">
  <p:cSld name="CUSTOM_23_1_1_1_1_1_1_1_1_1_1_2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94"/>
          <p:cNvSpPr/>
          <p:nvPr>
            <p:ph idx="2" type="pic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94"/>
          <p:cNvSpPr txBox="1"/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62" name="Google Shape;562;p94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63" name="Google Shape;563;p94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8 Text and photo slide - Gold">
  <p:cSld name="CUSTOM_23_1_1_2_1_1_1_1_1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95"/>
          <p:cNvSpPr txBox="1"/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7" name="Google Shape;567;p95"/>
          <p:cNvSpPr txBox="1"/>
          <p:nvPr>
            <p:ph idx="1" type="body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8" name="Google Shape;568;p95"/>
          <p:cNvSpPr/>
          <p:nvPr>
            <p:ph idx="2" type="pic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95"/>
          <p:cNvSpPr/>
          <p:nvPr>
            <p:ph idx="3" type="pic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95"/>
          <p:cNvSpPr/>
          <p:nvPr>
            <p:ph idx="4" type="pic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8 Text and photo slide - Black">
  <p:cSld name="CUSTOM_23_1_1_2_1_1_1_1_1_1_1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96"/>
          <p:cNvSpPr txBox="1"/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96"/>
          <p:cNvSpPr txBox="1"/>
          <p:nvPr>
            <p:ph idx="1" type="body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5" name="Google Shape;575;p96"/>
          <p:cNvSpPr/>
          <p:nvPr>
            <p:ph idx="2" type="pic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96"/>
          <p:cNvSpPr/>
          <p:nvPr>
            <p:ph idx="3" type="pic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96"/>
          <p:cNvSpPr/>
          <p:nvPr>
            <p:ph idx="4" type="pic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9 Text and photo slide - 3 cards">
  <p:cSld name="CUSTOM_25_1_1_2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7"/>
          <p:cNvSpPr/>
          <p:nvPr/>
        </p:nvSpPr>
        <p:spPr>
          <a:xfrm>
            <a:off x="420625" y="994550"/>
            <a:ext cx="24141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97"/>
          <p:cNvSpPr txBox="1"/>
          <p:nvPr>
            <p:ph idx="1" type="body"/>
          </p:nvPr>
        </p:nvSpPr>
        <p:spPr>
          <a:xfrm>
            <a:off x="627850" y="2823950"/>
            <a:ext cx="19845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1" name="Google Shape;581;p97"/>
          <p:cNvSpPr/>
          <p:nvPr>
            <p:ph idx="2" type="pic"/>
          </p:nvPr>
        </p:nvSpPr>
        <p:spPr>
          <a:xfrm>
            <a:off x="420625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97"/>
          <p:cNvSpPr txBox="1"/>
          <p:nvPr>
            <p:ph idx="3" type="subTitle"/>
          </p:nvPr>
        </p:nvSpPr>
        <p:spPr>
          <a:xfrm>
            <a:off x="631983" y="2504375"/>
            <a:ext cx="1980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583" name="Google Shape;583;p97"/>
          <p:cNvSpPr txBox="1"/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4" name="Google Shape;584;p97"/>
          <p:cNvSpPr/>
          <p:nvPr/>
        </p:nvSpPr>
        <p:spPr>
          <a:xfrm>
            <a:off x="3364950" y="994550"/>
            <a:ext cx="24141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97"/>
          <p:cNvSpPr txBox="1"/>
          <p:nvPr>
            <p:ph idx="4" type="body"/>
          </p:nvPr>
        </p:nvSpPr>
        <p:spPr>
          <a:xfrm>
            <a:off x="3572175" y="2823950"/>
            <a:ext cx="19845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6" name="Google Shape;586;p97"/>
          <p:cNvSpPr/>
          <p:nvPr>
            <p:ph idx="5" type="pic"/>
          </p:nvPr>
        </p:nvSpPr>
        <p:spPr>
          <a:xfrm>
            <a:off x="33649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97"/>
          <p:cNvSpPr txBox="1"/>
          <p:nvPr>
            <p:ph idx="6" type="subTitle"/>
          </p:nvPr>
        </p:nvSpPr>
        <p:spPr>
          <a:xfrm>
            <a:off x="3576308" y="2504375"/>
            <a:ext cx="1980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588" name="Google Shape;588;p97"/>
          <p:cNvSpPr/>
          <p:nvPr/>
        </p:nvSpPr>
        <p:spPr>
          <a:xfrm>
            <a:off x="6281850" y="994550"/>
            <a:ext cx="24141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97"/>
          <p:cNvSpPr txBox="1"/>
          <p:nvPr>
            <p:ph idx="7" type="body"/>
          </p:nvPr>
        </p:nvSpPr>
        <p:spPr>
          <a:xfrm>
            <a:off x="6489075" y="2823950"/>
            <a:ext cx="19845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0" name="Google Shape;590;p97"/>
          <p:cNvSpPr/>
          <p:nvPr>
            <p:ph idx="8" type="pic"/>
          </p:nvPr>
        </p:nvSpPr>
        <p:spPr>
          <a:xfrm>
            <a:off x="62818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97"/>
          <p:cNvSpPr txBox="1"/>
          <p:nvPr>
            <p:ph idx="9" type="subTitle"/>
          </p:nvPr>
        </p:nvSpPr>
        <p:spPr>
          <a:xfrm>
            <a:off x="6493208" y="2504375"/>
            <a:ext cx="1980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9 Text and photo slide - 4 cards">
  <p:cSld name="CUSTOM_25_1_1_2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8"/>
          <p:cNvSpPr/>
          <p:nvPr/>
        </p:nvSpPr>
        <p:spPr>
          <a:xfrm>
            <a:off x="420625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98"/>
          <p:cNvSpPr txBox="1"/>
          <p:nvPr>
            <p:ph idx="1" type="body"/>
          </p:nvPr>
        </p:nvSpPr>
        <p:spPr>
          <a:xfrm>
            <a:off x="591737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5" name="Google Shape;595;p98"/>
          <p:cNvSpPr/>
          <p:nvPr>
            <p:ph idx="2" type="pic"/>
          </p:nvPr>
        </p:nvSpPr>
        <p:spPr>
          <a:xfrm>
            <a:off x="4206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98"/>
          <p:cNvSpPr txBox="1"/>
          <p:nvPr>
            <p:ph idx="3" type="subTitle"/>
          </p:nvPr>
        </p:nvSpPr>
        <p:spPr>
          <a:xfrm>
            <a:off x="595150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597" name="Google Shape;597;p98"/>
          <p:cNvSpPr txBox="1"/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8" name="Google Shape;598;p98"/>
          <p:cNvSpPr/>
          <p:nvPr/>
        </p:nvSpPr>
        <p:spPr>
          <a:xfrm>
            <a:off x="2514600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98"/>
          <p:cNvSpPr txBox="1"/>
          <p:nvPr>
            <p:ph idx="4" type="body"/>
          </p:nvPr>
        </p:nvSpPr>
        <p:spPr>
          <a:xfrm>
            <a:off x="2685712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0" name="Google Shape;600;p98"/>
          <p:cNvSpPr/>
          <p:nvPr>
            <p:ph idx="5" type="pic"/>
          </p:nvPr>
        </p:nvSpPr>
        <p:spPr>
          <a:xfrm>
            <a:off x="2514600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98"/>
          <p:cNvSpPr txBox="1"/>
          <p:nvPr>
            <p:ph idx="6" type="subTitle"/>
          </p:nvPr>
        </p:nvSpPr>
        <p:spPr>
          <a:xfrm>
            <a:off x="2689125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02" name="Google Shape;602;p98"/>
          <p:cNvSpPr/>
          <p:nvPr/>
        </p:nvSpPr>
        <p:spPr>
          <a:xfrm>
            <a:off x="4617725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98"/>
          <p:cNvSpPr txBox="1"/>
          <p:nvPr>
            <p:ph idx="7" type="body"/>
          </p:nvPr>
        </p:nvSpPr>
        <p:spPr>
          <a:xfrm>
            <a:off x="4788837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4" name="Google Shape;604;p98"/>
          <p:cNvSpPr/>
          <p:nvPr>
            <p:ph idx="8" type="pic"/>
          </p:nvPr>
        </p:nvSpPr>
        <p:spPr>
          <a:xfrm>
            <a:off x="46177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98"/>
          <p:cNvSpPr txBox="1"/>
          <p:nvPr>
            <p:ph idx="9" type="subTitle"/>
          </p:nvPr>
        </p:nvSpPr>
        <p:spPr>
          <a:xfrm>
            <a:off x="4792250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06" name="Google Shape;606;p98"/>
          <p:cNvSpPr/>
          <p:nvPr/>
        </p:nvSpPr>
        <p:spPr>
          <a:xfrm>
            <a:off x="6702325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98"/>
          <p:cNvSpPr txBox="1"/>
          <p:nvPr>
            <p:ph idx="13" type="body"/>
          </p:nvPr>
        </p:nvSpPr>
        <p:spPr>
          <a:xfrm>
            <a:off x="6873437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8" name="Google Shape;608;p98"/>
          <p:cNvSpPr/>
          <p:nvPr>
            <p:ph idx="14" type="pic"/>
          </p:nvPr>
        </p:nvSpPr>
        <p:spPr>
          <a:xfrm>
            <a:off x="67023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98"/>
          <p:cNvSpPr txBox="1"/>
          <p:nvPr>
            <p:ph idx="15" type="subTitle"/>
          </p:nvPr>
        </p:nvSpPr>
        <p:spPr>
          <a:xfrm>
            <a:off x="6876850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0 Text and photo slide - Right">
  <p:cSld name="CUSTOM_22_1_1_1_1_1_1_2_1_1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9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12" name="Google Shape;612;p99"/>
          <p:cNvSpPr/>
          <p:nvPr>
            <p:ph idx="2" type="pic"/>
          </p:nvPr>
        </p:nvSpPr>
        <p:spPr>
          <a:xfrm>
            <a:off x="0" y="-9225"/>
            <a:ext cx="91440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99"/>
          <p:cNvSpPr txBox="1"/>
          <p:nvPr>
            <p:ph idx="3" type="title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228600" spcFirstLastPara="1" rIns="22860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14" name="Google Shape;614;p99"/>
          <p:cNvSpPr txBox="1"/>
          <p:nvPr>
            <p:ph idx="1" type="body"/>
          </p:nvPr>
        </p:nvSpPr>
        <p:spPr>
          <a:xfrm>
            <a:off x="5594275" y="994550"/>
            <a:ext cx="2799900" cy="3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0 Text and photo slide - Left">
  <p:cSld name="CUSTOM_23_1_1_1_1_1_1_2_1_1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0"/>
          <p:cNvSpPr/>
          <p:nvPr>
            <p:ph idx="2" type="pic"/>
          </p:nvPr>
        </p:nvSpPr>
        <p:spPr>
          <a:xfrm>
            <a:off x="0" y="-9225"/>
            <a:ext cx="91626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100"/>
          <p:cNvSpPr txBox="1"/>
          <p:nvPr>
            <p:ph type="title"/>
          </p:nvPr>
        </p:nvSpPr>
        <p:spPr>
          <a:xfrm>
            <a:off x="4202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228600" spcFirstLastPara="1" rIns="22860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18" name="Google Shape;618;p100"/>
          <p:cNvSpPr txBox="1"/>
          <p:nvPr>
            <p:ph idx="1" type="body"/>
          </p:nvPr>
        </p:nvSpPr>
        <p:spPr>
          <a:xfrm>
            <a:off x="658475" y="994550"/>
            <a:ext cx="2799900" cy="3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29" Type="http://schemas.openxmlformats.org/officeDocument/2006/relationships/slideLayout" Target="../slideLayouts/slideLayout129.xml"/><Relationship Id="rId128" Type="http://schemas.openxmlformats.org/officeDocument/2006/relationships/slideLayout" Target="../slideLayouts/slideLayout128.xml"/><Relationship Id="rId127" Type="http://schemas.openxmlformats.org/officeDocument/2006/relationships/slideLayout" Target="../slideLayouts/slideLayout127.xml"/><Relationship Id="rId126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26.xml"/><Relationship Id="rId121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25.xml"/><Relationship Id="rId120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125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29.xml"/><Relationship Id="rId124" Type="http://schemas.openxmlformats.org/officeDocument/2006/relationships/slideLayout" Target="../slideLayouts/slideLayout124.xml"/><Relationship Id="rId123" Type="http://schemas.openxmlformats.org/officeDocument/2006/relationships/slideLayout" Target="../slideLayouts/slideLayout123.xml"/><Relationship Id="rId122" Type="http://schemas.openxmlformats.org/officeDocument/2006/relationships/slideLayout" Target="../slideLayouts/slideLayout122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150" Type="http://schemas.openxmlformats.org/officeDocument/2006/relationships/slideLayout" Target="../slideLayouts/slideLayout150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14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4.xml"/><Relationship Id="rId14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9.xml"/><Relationship Id="rId143" Type="http://schemas.openxmlformats.org/officeDocument/2006/relationships/slideLayout" Target="../slideLayouts/slideLayout143.xml"/><Relationship Id="rId142" Type="http://schemas.openxmlformats.org/officeDocument/2006/relationships/slideLayout" Target="../slideLayouts/slideLayout142.xml"/><Relationship Id="rId141" Type="http://schemas.openxmlformats.org/officeDocument/2006/relationships/slideLayout" Target="../slideLayouts/slideLayout141.xml"/><Relationship Id="rId140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5.xml"/><Relationship Id="rId14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6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14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8.xml"/><Relationship Id="rId144" Type="http://schemas.openxmlformats.org/officeDocument/2006/relationships/slideLayout" Target="../slideLayouts/slideLayout14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139" Type="http://schemas.openxmlformats.org/officeDocument/2006/relationships/slideLayout" Target="../slideLayouts/slideLayout139.xml"/><Relationship Id="rId138" Type="http://schemas.openxmlformats.org/officeDocument/2006/relationships/slideLayout" Target="../slideLayouts/slideLayout138.xml"/><Relationship Id="rId137" Type="http://schemas.openxmlformats.org/officeDocument/2006/relationships/slideLayout" Target="../slideLayouts/slideLayout137.xml"/><Relationship Id="rId132" Type="http://schemas.openxmlformats.org/officeDocument/2006/relationships/slideLayout" Target="../slideLayouts/slideLayout132.xml"/><Relationship Id="rId131" Type="http://schemas.openxmlformats.org/officeDocument/2006/relationships/slideLayout" Target="../slideLayouts/slideLayout131.xml"/><Relationship Id="rId130" Type="http://schemas.openxmlformats.org/officeDocument/2006/relationships/slideLayout" Target="../slideLayouts/slideLayout130.xml"/><Relationship Id="rId136" Type="http://schemas.openxmlformats.org/officeDocument/2006/relationships/slideLayout" Target="../slideLayouts/slideLayout136.xml"/><Relationship Id="rId135" Type="http://schemas.openxmlformats.org/officeDocument/2006/relationships/slideLayout" Target="../slideLayouts/slideLayout135.xml"/><Relationship Id="rId134" Type="http://schemas.openxmlformats.org/officeDocument/2006/relationships/slideLayout" Target="../slideLayouts/slideLayout134.xml"/><Relationship Id="rId133" Type="http://schemas.openxmlformats.org/officeDocument/2006/relationships/slideLayout" Target="../slideLayouts/slideLayout13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153" Type="http://schemas.openxmlformats.org/officeDocument/2006/relationships/theme" Target="../theme/theme2.xml"/><Relationship Id="rId152" Type="http://schemas.openxmlformats.org/officeDocument/2006/relationships/slideLayout" Target="../slideLayouts/slideLayout152.xml"/><Relationship Id="rId151" Type="http://schemas.openxmlformats.org/officeDocument/2006/relationships/slideLayout" Target="../slideLayouts/slideLayout1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7762875" y="4992143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i="0" lang="en" sz="400" u="none" cap="none" strike="noStrike">
                <a:solidFill>
                  <a:schemeClr val="lt2"/>
                </a:solidFill>
              </a:rPr>
              <a:t>Copyright © </a:t>
            </a:r>
            <a:r>
              <a:rPr lang="en" sz="400">
                <a:solidFill>
                  <a:schemeClr val="lt2"/>
                </a:solidFill>
              </a:rPr>
              <a:t>2025</a:t>
            </a:r>
            <a:r>
              <a:rPr lang="en" sz="400">
                <a:solidFill>
                  <a:schemeClr val="lt2"/>
                </a:solidFill>
              </a:rPr>
              <a:t> </a:t>
            </a:r>
            <a:r>
              <a:rPr i="0" lang="en" sz="400" u="none" cap="none" strike="noStrike">
                <a:solidFill>
                  <a:schemeClr val="lt2"/>
                </a:solidFill>
              </a:rPr>
              <a:t>Arizona Board of Regents</a:t>
            </a:r>
            <a:endParaRPr i="0" sz="400" u="none" cap="none" strike="noStrike">
              <a:solidFill>
                <a:schemeClr val="lt2"/>
              </a:solidFill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20900" y="994550"/>
            <a:ext cx="41055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/>
        </p:nvSpPr>
        <p:spPr>
          <a:xfrm>
            <a:off x="-2695750" y="4298700"/>
            <a:ext cx="25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Area below the line reserved </a:t>
            </a:r>
            <a:r>
              <a:rPr lang="en">
                <a:solidFill>
                  <a:schemeClr val="dk2"/>
                </a:solidFill>
              </a:rPr>
              <a:t>to accommodate live closed captioning during presentations.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-2917025" y="4168375"/>
            <a:ext cx="287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1"/>
          <p:cNvCxnSpPr/>
          <p:nvPr/>
        </p:nvCxnSpPr>
        <p:spPr>
          <a:xfrm>
            <a:off x="9190925" y="4168375"/>
            <a:ext cx="287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1"/>
          <p:cNvSpPr txBox="1"/>
          <p:nvPr/>
        </p:nvSpPr>
        <p:spPr>
          <a:xfrm>
            <a:off x="9351103" y="4298700"/>
            <a:ext cx="25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Area below the line reserved </a:t>
            </a:r>
            <a:r>
              <a:rPr lang="en">
                <a:solidFill>
                  <a:schemeClr val="dk2"/>
                </a:solidFill>
              </a:rPr>
              <a:t>to accommodate live closed captioning during presentations.</a:t>
            </a:r>
            <a:endParaRPr b="1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1331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  <p15:guide id="49" orient="horz" pos="263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Relationship Id="rId4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g"/><Relationship Id="rId4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g"/><Relationship Id="rId4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3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Relationship Id="rId4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Relationship Id="rId4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4"/>
          <p:cNvSpPr txBox="1"/>
          <p:nvPr>
            <p:ph type="ctrTitle"/>
          </p:nvPr>
        </p:nvSpPr>
        <p:spPr>
          <a:xfrm>
            <a:off x="425250" y="1398527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UDS Displaced Voices</a:t>
            </a:r>
            <a:endParaRPr/>
          </a:p>
        </p:txBody>
      </p:sp>
      <p:sp>
        <p:nvSpPr>
          <p:cNvPr id="897" name="Google Shape;897;p154"/>
          <p:cNvSpPr txBox="1"/>
          <p:nvPr>
            <p:ph idx="1" type="subTitle"/>
          </p:nvPr>
        </p:nvSpPr>
        <p:spPr>
          <a:xfrm>
            <a:off x="425225" y="4335427"/>
            <a:ext cx="83850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Science Tools for Housing Justice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63"/>
          <p:cNvSpPr txBox="1"/>
          <p:nvPr>
            <p:ph type="title"/>
          </p:nvPr>
        </p:nvSpPr>
        <p:spPr>
          <a:xfrm>
            <a:off x="420625" y="320050"/>
            <a:ext cx="83850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Judgement inflation crisis</a:t>
            </a:r>
            <a:endParaRPr/>
          </a:p>
        </p:txBody>
      </p:sp>
      <p:sp>
        <p:nvSpPr>
          <p:cNvPr id="969" name="Google Shape;969;p163"/>
          <p:cNvSpPr txBox="1"/>
          <p:nvPr>
            <p:ph idx="1" type="body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63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71" name="Google Shape;971;p163"/>
          <p:cNvPicPr preferRelativeResize="0"/>
          <p:nvPr/>
        </p:nvPicPr>
        <p:blipFill rotWithShape="1">
          <a:blip r:embed="rId4">
            <a:alphaModFix/>
          </a:blip>
          <a:srcRect b="0" l="0" r="44787" t="7132"/>
          <a:stretch/>
        </p:blipFill>
        <p:spPr>
          <a:xfrm>
            <a:off x="211550" y="994550"/>
            <a:ext cx="4606100" cy="37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63" title="image (3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349" y="1090125"/>
            <a:ext cx="3895576" cy="36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7" name="Google Shape;977;p164" title="Screenshot 2025-11-03 at 10.51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6975"/>
            <a:ext cx="4785349" cy="4104124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64"/>
          <p:cNvSpPr txBox="1"/>
          <p:nvPr>
            <p:ph type="title"/>
          </p:nvPr>
        </p:nvSpPr>
        <p:spPr>
          <a:xfrm>
            <a:off x="205575" y="158750"/>
            <a:ext cx="8750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 of the tenants</a:t>
            </a:r>
            <a:endParaRPr/>
          </a:p>
        </p:txBody>
      </p:sp>
      <p:pic>
        <p:nvPicPr>
          <p:cNvPr id="979" name="Google Shape;979;p164" title="Screenshot 2025-11-03 at 11.06.2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349" y="780675"/>
            <a:ext cx="3901451" cy="1908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64" title="Screenshot 2025-11-03 at 11.09.18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150" y="2841475"/>
            <a:ext cx="3849651" cy="214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336" y="1366000"/>
            <a:ext cx="2662038" cy="29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165"/>
          <p:cNvSpPr txBox="1"/>
          <p:nvPr>
            <p:ph type="title"/>
          </p:nvPr>
        </p:nvSpPr>
        <p:spPr>
          <a:xfrm>
            <a:off x="0" y="158750"/>
            <a:ext cx="89562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outcome and monetary burden of eviction cases</a:t>
            </a:r>
            <a:endParaRPr/>
          </a:p>
        </p:txBody>
      </p:sp>
      <p:pic>
        <p:nvPicPr>
          <p:cNvPr id="987" name="Google Shape;987;p165" title="image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27" y="1366002"/>
            <a:ext cx="5223776" cy="29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66"/>
          <p:cNvSpPr txBox="1"/>
          <p:nvPr>
            <p:ph type="ctrTitle"/>
          </p:nvPr>
        </p:nvSpPr>
        <p:spPr>
          <a:xfrm>
            <a:off x="420625" y="1204745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5000"/>
              <a:t>Statistical Analysis track</a:t>
            </a:r>
            <a:endParaRPr sz="5000"/>
          </a:p>
        </p:txBody>
      </p:sp>
      <p:sp>
        <p:nvSpPr>
          <p:cNvPr id="993" name="Google Shape;993;p166"/>
          <p:cNvSpPr txBox="1"/>
          <p:nvPr>
            <p:ph idx="1" type="subTitle"/>
          </p:nvPr>
        </p:nvSpPr>
        <p:spPr>
          <a:xfrm>
            <a:off x="420625" y="4155744"/>
            <a:ext cx="8275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Skinner, Leticia Favero Lopes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67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Factors</a:t>
            </a:r>
            <a:endParaRPr/>
          </a:p>
        </p:txBody>
      </p:sp>
      <p:sp>
        <p:nvSpPr>
          <p:cNvPr id="999" name="Google Shape;999;p167"/>
          <p:cNvSpPr txBox="1"/>
          <p:nvPr>
            <p:ph idx="1" type="body"/>
          </p:nvPr>
        </p:nvSpPr>
        <p:spPr>
          <a:xfrm>
            <a:off x="416250" y="124465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Dependent Variable</a:t>
            </a:r>
            <a:r>
              <a:rPr lang="en"/>
              <a:t>: Eviction Rate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Independent Variables</a:t>
            </a:r>
            <a:r>
              <a:rPr lang="en"/>
              <a:t>: Income and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Ethnic Demographics</a:t>
            </a:r>
            <a:r>
              <a:rPr lang="en"/>
              <a:t>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Median Income, Median Monthly Cost, Median Gross Rent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Racial Percentages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Single Male Parent, Single Female Parent, Disability, Below Poverty Line Percentages</a:t>
            </a:r>
            <a:endParaRPr/>
          </a:p>
        </p:txBody>
      </p:sp>
      <p:pic>
        <p:nvPicPr>
          <p:cNvPr id="1000" name="Google Shape;1000;p1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  <p:sp>
        <p:nvSpPr>
          <p:cNvPr id="1001" name="Google Shape;1001;p167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8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Steps</a:t>
            </a:r>
            <a:endParaRPr/>
          </a:p>
        </p:txBody>
      </p:sp>
      <p:sp>
        <p:nvSpPr>
          <p:cNvPr id="1007" name="Google Shape;1007;p168"/>
          <p:cNvSpPr txBox="1"/>
          <p:nvPr>
            <p:ph idx="1" type="body"/>
          </p:nvPr>
        </p:nvSpPr>
        <p:spPr>
          <a:xfrm>
            <a:off x="420625" y="116855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Cleaned data to account for missing values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Removed outlier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One region had an eviction rate over ten times the next highest (ZIP code 85008, near Papago Park)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Generated linear regression, analyzed multicollinearity</a:t>
            </a:r>
            <a:endParaRPr/>
          </a:p>
        </p:txBody>
      </p:sp>
      <p:pic>
        <p:nvPicPr>
          <p:cNvPr id="1008" name="Google Shape;1008;p1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  <p:sp>
        <p:nvSpPr>
          <p:cNvPr id="1009" name="Google Shape;1009;p168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69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Regression</a:t>
            </a:r>
            <a:endParaRPr/>
          </a:p>
        </p:txBody>
      </p:sp>
      <p:sp>
        <p:nvSpPr>
          <p:cNvPr id="1015" name="Google Shape;1015;p169"/>
          <p:cNvSpPr txBox="1"/>
          <p:nvPr>
            <p:ph idx="1" type="body"/>
          </p:nvPr>
        </p:nvSpPr>
        <p:spPr>
          <a:xfrm>
            <a:off x="420625" y="122290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Removed ethnic demographic variables due to high levels of multicollinearity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Performed log transformations on dependent and some independent variables for goodness-of-fit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Iterated through until best fit found</a:t>
            </a:r>
            <a:endParaRPr/>
          </a:p>
        </p:txBody>
      </p:sp>
      <p:pic>
        <p:nvPicPr>
          <p:cNvPr id="1016" name="Google Shape;1016;p1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  <p:sp>
        <p:nvSpPr>
          <p:cNvPr id="1017" name="Google Shape;1017;p169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70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Regression</a:t>
            </a:r>
            <a:endParaRPr/>
          </a:p>
        </p:txBody>
      </p:sp>
      <p:sp>
        <p:nvSpPr>
          <p:cNvPr id="1023" name="Google Shape;1023;p170"/>
          <p:cNvSpPr txBox="1"/>
          <p:nvPr>
            <p:ph idx="1" type="body"/>
          </p:nvPr>
        </p:nvSpPr>
        <p:spPr>
          <a:xfrm>
            <a:off x="402100" y="1275125"/>
            <a:ext cx="2560800" cy="35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Most Statistically Significant Term Highlighted</a:t>
            </a:r>
            <a:endParaRPr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Interpretation: an increase of 1 percentage point in single female parent households corresponds to an increase in the eviction rate by a factor of approximately 5%</a:t>
            </a:r>
            <a:endParaRPr/>
          </a:p>
        </p:txBody>
      </p:sp>
      <p:sp>
        <p:nvSpPr>
          <p:cNvPr id="1024" name="Google Shape;1024;p170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25" name="Google Shape;1025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950" y="951052"/>
            <a:ext cx="5645374" cy="359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71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Diagnostics</a:t>
            </a:r>
            <a:endParaRPr/>
          </a:p>
        </p:txBody>
      </p:sp>
      <p:sp>
        <p:nvSpPr>
          <p:cNvPr id="1031" name="Google Shape;1031;p171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32" name="Google Shape;1032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446" y="886975"/>
            <a:ext cx="5861827" cy="41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72"/>
          <p:cNvSpPr txBox="1"/>
          <p:nvPr>
            <p:ph type="ctrTitle"/>
          </p:nvPr>
        </p:nvSpPr>
        <p:spPr>
          <a:xfrm>
            <a:off x="420625" y="1219113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Modeling</a:t>
            </a:r>
            <a:endParaRPr/>
          </a:p>
        </p:txBody>
      </p:sp>
      <p:sp>
        <p:nvSpPr>
          <p:cNvPr id="1038" name="Google Shape;1038;p172"/>
          <p:cNvSpPr txBox="1"/>
          <p:nvPr>
            <p:ph idx="1" type="subTitle"/>
          </p:nvPr>
        </p:nvSpPr>
        <p:spPr>
          <a:xfrm>
            <a:off x="420625" y="4177295"/>
            <a:ext cx="82752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 Roy, Sudamshu Rao, Harshini Balamurugan Vadivazhagi,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 Tabatadze, Poojitha Nuthalapati, Tylor Vongsenekeo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5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903" name="Google Shape;903;p155"/>
          <p:cNvSpPr txBox="1"/>
          <p:nvPr>
            <p:ph idx="1" type="body"/>
          </p:nvPr>
        </p:nvSpPr>
        <p:spPr>
          <a:xfrm>
            <a:off x="420625" y="817825"/>
            <a:ext cx="4431300" cy="38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>
                <a:solidFill>
                  <a:srgbClr val="000000"/>
                </a:solidFill>
              </a:rPr>
              <a:t>Primary Goal:</a:t>
            </a:r>
            <a:r>
              <a:rPr lang="en">
                <a:solidFill>
                  <a:srgbClr val="000000"/>
                </a:solidFill>
              </a:rPr>
              <a:t> Forecast eviction numbers for 2025 to enable proactive budgeting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>
                <a:solidFill>
                  <a:srgbClr val="000000"/>
                </a:solidFill>
              </a:rPr>
              <a:t>Target:</a:t>
            </a:r>
            <a:r>
              <a:rPr lang="en">
                <a:solidFill>
                  <a:srgbClr val="000000"/>
                </a:solidFill>
              </a:rPr>
              <a:t> Assist Arizona government in allocating rental assistance funds efficiently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>
                <a:solidFill>
                  <a:srgbClr val="000000"/>
                </a:solidFill>
              </a:rPr>
              <a:t>Approach:</a:t>
            </a:r>
            <a:r>
              <a:rPr lang="en">
                <a:solidFill>
                  <a:srgbClr val="000000"/>
                </a:solidFill>
              </a:rPr>
              <a:t> Three-pronged analysis using 2022-2024 eviction data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>
                <a:solidFill>
                  <a:srgbClr val="000000"/>
                </a:solidFill>
              </a:rPr>
              <a:t>Impact:</a:t>
            </a:r>
            <a:r>
              <a:rPr lang="en">
                <a:solidFill>
                  <a:srgbClr val="000000"/>
                </a:solidFill>
              </a:rPr>
              <a:t> Ensure no household is left behind due to funding shortfalls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55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05" name="Google Shape;905;p15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73"/>
          <p:cNvSpPr txBox="1"/>
          <p:nvPr>
            <p:ph type="title"/>
          </p:nvPr>
        </p:nvSpPr>
        <p:spPr>
          <a:xfrm>
            <a:off x="420625" y="320050"/>
            <a:ext cx="41967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Prediction Strategy</a:t>
            </a:r>
            <a:endParaRPr/>
          </a:p>
        </p:txBody>
      </p:sp>
      <p:sp>
        <p:nvSpPr>
          <p:cNvPr id="1044" name="Google Shape;1044;p173"/>
          <p:cNvSpPr txBox="1"/>
          <p:nvPr>
            <p:ph idx="1" type="body"/>
          </p:nvPr>
        </p:nvSpPr>
        <p:spPr>
          <a:xfrm>
            <a:off x="416250" y="1694475"/>
            <a:ext cx="4196700" cy="28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The Method:</a:t>
            </a:r>
            <a:r>
              <a:rPr lang="en">
                <a:solidFill>
                  <a:srgbClr val="000000"/>
                </a:solidFill>
              </a:rPr>
              <a:t> Learning from the past to predict the future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The Data:</a:t>
            </a:r>
            <a:r>
              <a:rPr lang="en">
                <a:solidFill>
                  <a:srgbClr val="000000"/>
                </a:solidFill>
              </a:rPr>
              <a:t> Three years of Maricopa County eviction records (2022-2024)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The Goal:</a:t>
            </a:r>
            <a:r>
              <a:rPr lang="en">
                <a:solidFill>
                  <a:srgbClr val="000000"/>
                </a:solidFill>
              </a:rPr>
              <a:t> Forecast monthly evictions throughout 2025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The Benefit:</a:t>
            </a:r>
            <a:r>
              <a:rPr lang="en">
                <a:solidFill>
                  <a:srgbClr val="000000"/>
                </a:solidFill>
              </a:rPr>
              <a:t> Helps Arizona plan and budget before families are in crisis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800"/>
              </a:spcAft>
              <a:buSzPts val="852"/>
              <a:buNone/>
            </a:pPr>
            <a:r>
              <a:t/>
            </a:r>
            <a:endParaRPr sz="1300"/>
          </a:p>
        </p:txBody>
      </p:sp>
      <p:pic>
        <p:nvPicPr>
          <p:cNvPr id="1045" name="Google Shape;1045;p1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  <p:sp>
        <p:nvSpPr>
          <p:cNvPr id="1046" name="Google Shape;1046;p173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74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Graph</a:t>
            </a:r>
            <a:endParaRPr/>
          </a:p>
        </p:txBody>
      </p:sp>
      <p:sp>
        <p:nvSpPr>
          <p:cNvPr id="1052" name="Google Shape;1052;p174"/>
          <p:cNvSpPr txBox="1"/>
          <p:nvPr>
            <p:ph idx="1" type="body"/>
          </p:nvPr>
        </p:nvSpPr>
        <p:spPr>
          <a:xfrm>
            <a:off x="420900" y="994550"/>
            <a:ext cx="45168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74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54" name="Google Shape;1054;p174" title="predictio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575" y="1077175"/>
            <a:ext cx="7624049" cy="378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75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060" name="Google Shape;1060;p175"/>
          <p:cNvSpPr txBox="1"/>
          <p:nvPr>
            <p:ph idx="1" type="body"/>
          </p:nvPr>
        </p:nvSpPr>
        <p:spPr>
          <a:xfrm>
            <a:off x="413425" y="886975"/>
            <a:ext cx="8225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/>
              <a:t>Using sealed records from 2022–2024 to predict eviction rates for 2025.</a:t>
            </a:r>
            <a:endParaRPr b="1"/>
          </a:p>
        </p:txBody>
      </p:sp>
      <p:sp>
        <p:nvSpPr>
          <p:cNvPr id="1061" name="Google Shape;1061;p175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062" name="Google Shape;1062;p175"/>
          <p:cNvGraphicFramePr/>
          <p:nvPr/>
        </p:nvGraphicFramePr>
        <p:xfrm>
          <a:off x="952500" y="198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{8908BD7F-173D-413A-A0BE-6398F37AD2BC}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Year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Records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Average per Month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45,428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3,785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43,069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3,589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52,900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4,408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2025 (Predicted)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54,143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4,513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76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data says</a:t>
            </a:r>
            <a:endParaRPr/>
          </a:p>
        </p:txBody>
      </p:sp>
      <p:sp>
        <p:nvSpPr>
          <p:cNvPr id="1068" name="Google Shape;1068;p176"/>
          <p:cNvSpPr txBox="1"/>
          <p:nvPr>
            <p:ph idx="1" type="body"/>
          </p:nvPr>
        </p:nvSpPr>
        <p:spPr>
          <a:xfrm>
            <a:off x="252800" y="1319050"/>
            <a:ext cx="4685100" cy="36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617">
                <a:solidFill>
                  <a:srgbClr val="000000"/>
                </a:solidFill>
              </a:rPr>
              <a:t>Key Takeaways:</a:t>
            </a:r>
            <a:endParaRPr b="1" sz="1617">
              <a:solidFill>
                <a:srgbClr val="000000"/>
              </a:solidFill>
            </a:endParaRPr>
          </a:p>
          <a:p>
            <a:pPr indent="-33131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17"/>
              <a:buChar char="●"/>
            </a:pPr>
            <a:r>
              <a:rPr b="1" lang="en" sz="1617">
                <a:solidFill>
                  <a:srgbClr val="000000"/>
                </a:solidFill>
              </a:rPr>
              <a:t>16% increase</a:t>
            </a:r>
            <a:r>
              <a:rPr lang="en" sz="1617">
                <a:solidFill>
                  <a:srgbClr val="000000"/>
                </a:solidFill>
              </a:rPr>
              <a:t> from 2022 to 2024 - trend continues into 2025</a:t>
            </a:r>
            <a:endParaRPr sz="1617">
              <a:solidFill>
                <a:srgbClr val="000000"/>
              </a:solidFill>
            </a:endParaRPr>
          </a:p>
          <a:p>
            <a:pPr indent="-3313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7"/>
              <a:buChar char="●"/>
            </a:pPr>
            <a:r>
              <a:rPr b="1" lang="en" sz="1617">
                <a:solidFill>
                  <a:srgbClr val="000000"/>
                </a:solidFill>
              </a:rPr>
              <a:t>Summer months (July-August)</a:t>
            </a:r>
            <a:r>
              <a:rPr lang="en" sz="1617">
                <a:solidFill>
                  <a:srgbClr val="000000"/>
                </a:solidFill>
              </a:rPr>
              <a:t> consistently highest risk across all years</a:t>
            </a:r>
            <a:endParaRPr sz="1617">
              <a:solidFill>
                <a:srgbClr val="000000"/>
              </a:solidFill>
            </a:endParaRPr>
          </a:p>
          <a:p>
            <a:pPr indent="-3313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7"/>
              <a:buChar char="●"/>
            </a:pPr>
            <a:r>
              <a:rPr b="1" lang="en" sz="1617">
                <a:solidFill>
                  <a:srgbClr val="000000"/>
                </a:solidFill>
              </a:rPr>
              <a:t>2025 prediction: 54,143 evictions</a:t>
            </a:r>
            <a:r>
              <a:rPr lang="en" sz="1617">
                <a:solidFill>
                  <a:srgbClr val="000000"/>
                </a:solidFill>
              </a:rPr>
              <a:t> - highest year yet</a:t>
            </a:r>
            <a:endParaRPr sz="1617">
              <a:solidFill>
                <a:srgbClr val="000000"/>
              </a:solidFill>
            </a:endParaRPr>
          </a:p>
          <a:p>
            <a:pPr indent="-3313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7"/>
              <a:buChar char="●"/>
            </a:pPr>
            <a:r>
              <a:rPr b="1" lang="en" sz="1617">
                <a:solidFill>
                  <a:srgbClr val="000000"/>
                </a:solidFill>
              </a:rPr>
              <a:t>Monthly average rising:</a:t>
            </a:r>
            <a:r>
              <a:rPr lang="en" sz="1617">
                <a:solidFill>
                  <a:srgbClr val="000000"/>
                </a:solidFill>
              </a:rPr>
              <a:t> From 3,785 (2022) to 4,513 (2025)</a:t>
            </a:r>
            <a:endParaRPr sz="1617">
              <a:solidFill>
                <a:srgbClr val="000000"/>
              </a:solidFill>
            </a:endParaRPr>
          </a:p>
          <a:p>
            <a:pPr indent="-3313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7"/>
              <a:buChar char="●"/>
            </a:pPr>
            <a:r>
              <a:rPr b="1" lang="en" sz="1617">
                <a:solidFill>
                  <a:srgbClr val="000000"/>
                </a:solidFill>
              </a:rPr>
              <a:t>Intervention window:</a:t>
            </a:r>
            <a:r>
              <a:rPr lang="en" sz="1617">
                <a:solidFill>
                  <a:srgbClr val="000000"/>
                </a:solidFill>
              </a:rPr>
              <a:t> Spring months show early warning signs before summer peaks</a:t>
            </a:r>
            <a:endParaRPr sz="1617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79"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79"/>
          </a:p>
          <a:p>
            <a:pPr indent="0" lvl="0" marL="914400" rtl="0" algn="l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SzPts val="1018"/>
              <a:buNone/>
            </a:pPr>
            <a:r>
              <a:t/>
            </a:r>
            <a:endParaRPr sz="1679"/>
          </a:p>
        </p:txBody>
      </p:sp>
      <p:pic>
        <p:nvPicPr>
          <p:cNvPr id="1069" name="Google Shape;1069;p1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  <p:sp>
        <p:nvSpPr>
          <p:cNvPr id="1070" name="Google Shape;1070;p176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77"/>
          <p:cNvSpPr txBox="1"/>
          <p:nvPr>
            <p:ph type="title"/>
          </p:nvPr>
        </p:nvSpPr>
        <p:spPr>
          <a:xfrm>
            <a:off x="420625" y="320050"/>
            <a:ext cx="53583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the 2025 actual evictions data</a:t>
            </a:r>
            <a:endParaRPr/>
          </a:p>
        </p:txBody>
      </p:sp>
      <p:sp>
        <p:nvSpPr>
          <p:cNvPr id="1076" name="Google Shape;1076;p177"/>
          <p:cNvSpPr txBox="1"/>
          <p:nvPr>
            <p:ph idx="1" type="body"/>
          </p:nvPr>
        </p:nvSpPr>
        <p:spPr>
          <a:xfrm>
            <a:off x="1261875" y="1474050"/>
            <a:ext cx="1357200" cy="32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Statistics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00"/>
          </a:p>
        </p:txBody>
      </p:sp>
      <p:graphicFrame>
        <p:nvGraphicFramePr>
          <p:cNvPr id="1077" name="Google Shape;1077;p177"/>
          <p:cNvGraphicFramePr/>
          <p:nvPr/>
        </p:nvGraphicFramePr>
        <p:xfrm>
          <a:off x="2756813" y="147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{8908BD7F-173D-413A-A0BE-6398F37AD2BC}</a:tableStyleId>
              </a:tblPr>
              <a:tblGrid>
                <a:gridCol w="783925"/>
                <a:gridCol w="1054250"/>
              </a:tblGrid>
              <a:tr h="17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Month</a:t>
                      </a:r>
                      <a:endParaRPr/>
                    </a:p>
                  </a:txBody>
                  <a:tcPr marT="91425" marB="91425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Evictions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January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7,613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February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7,070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March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5,996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April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6,788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7,101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June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7,029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July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7,250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August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7,565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September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7,310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78" name="Google Shape;1078;p177"/>
          <p:cNvGraphicFramePr/>
          <p:nvPr/>
        </p:nvGraphicFramePr>
        <p:xfrm>
          <a:off x="4859900" y="147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{8908BD7F-173D-413A-A0BE-6398F37AD2BC}</a:tableStyleId>
              </a:tblPr>
              <a:tblGrid>
                <a:gridCol w="783925"/>
                <a:gridCol w="1054250"/>
              </a:tblGrid>
              <a:tr h="17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Month</a:t>
                      </a:r>
                      <a:endParaRPr/>
                    </a:p>
                  </a:txBody>
                  <a:tcPr marT="91425" marB="91425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January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4,497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February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4,500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March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4,631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April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4,679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4,461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June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4,464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July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4,618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August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4,518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September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4,378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79" name="Google Shape;1079;p177"/>
          <p:cNvSpPr txBox="1"/>
          <p:nvPr>
            <p:ph idx="1" type="body"/>
          </p:nvPr>
        </p:nvSpPr>
        <p:spPr>
          <a:xfrm>
            <a:off x="6865200" y="1474050"/>
            <a:ext cx="1357200" cy="14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Prediction</a:t>
            </a:r>
            <a:r>
              <a:rPr b="1" lang="en"/>
              <a:t> Results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78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</a:t>
            </a:r>
            <a:endParaRPr/>
          </a:p>
        </p:txBody>
      </p:sp>
      <p:sp>
        <p:nvSpPr>
          <p:cNvPr id="1085" name="Google Shape;1085;p178"/>
          <p:cNvSpPr txBox="1"/>
          <p:nvPr>
            <p:ph idx="1" type="body"/>
          </p:nvPr>
        </p:nvSpPr>
        <p:spPr>
          <a:xfrm>
            <a:off x="420625" y="1319050"/>
            <a:ext cx="8592300" cy="37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00000"/>
                </a:solidFill>
              </a:rPr>
              <a:t>Current Limitations:</a:t>
            </a:r>
            <a:endParaRPr b="1" sz="6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6400">
                <a:solidFill>
                  <a:srgbClr val="000000"/>
                </a:solidFill>
              </a:rPr>
              <a:t>Data Scope:</a:t>
            </a:r>
            <a:r>
              <a:rPr lang="en" sz="6400">
                <a:solidFill>
                  <a:srgbClr val="000000"/>
                </a:solidFill>
              </a:rPr>
              <a:t> Analysis limited to unsealed eviction records; sealed cases not captured in dataset</a:t>
            </a:r>
            <a:endParaRPr sz="6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6400">
                <a:solidFill>
                  <a:srgbClr val="000000"/>
                </a:solidFill>
              </a:rPr>
              <a:t>Variable Coverage:</a:t>
            </a:r>
            <a:r>
              <a:rPr lang="en" sz="6400">
                <a:solidFill>
                  <a:srgbClr val="000000"/>
                </a:solidFill>
              </a:rPr>
              <a:t> Model focuses on temporal patterns; additional socioeconomic factors could enhance accuracy</a:t>
            </a:r>
            <a:endParaRPr sz="6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6400">
                <a:solidFill>
                  <a:srgbClr val="000000"/>
                </a:solidFill>
              </a:rPr>
              <a:t>Geographic Granularity:</a:t>
            </a:r>
            <a:r>
              <a:rPr lang="en" sz="6400">
                <a:solidFill>
                  <a:srgbClr val="000000"/>
                </a:solidFill>
              </a:rPr>
              <a:t> County level analysis; census tract detail would enable targeted interventions</a:t>
            </a:r>
            <a:endParaRPr sz="6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00000"/>
                </a:solidFill>
              </a:rPr>
              <a:t>Future Enhancements:</a:t>
            </a:r>
            <a:endParaRPr b="1" sz="6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6400">
                <a:solidFill>
                  <a:srgbClr val="000000"/>
                </a:solidFill>
              </a:rPr>
              <a:t>Expanded Data Integration:</a:t>
            </a:r>
            <a:r>
              <a:rPr lang="en" sz="6400">
                <a:solidFill>
                  <a:srgbClr val="000000"/>
                </a:solidFill>
              </a:rPr>
              <a:t> Incorporate datasets like the labor statistics and </a:t>
            </a:r>
            <a:r>
              <a:rPr lang="en" sz="6400">
                <a:solidFill>
                  <a:srgbClr val="000000"/>
                </a:solidFill>
              </a:rPr>
              <a:t>american</a:t>
            </a:r>
            <a:r>
              <a:rPr lang="en" sz="6400">
                <a:solidFill>
                  <a:srgbClr val="000000"/>
                </a:solidFill>
              </a:rPr>
              <a:t> community survey data</a:t>
            </a:r>
            <a:endParaRPr sz="6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6400">
                <a:solidFill>
                  <a:srgbClr val="000000"/>
                </a:solidFill>
              </a:rPr>
              <a:t>Advanced Modeling:</a:t>
            </a:r>
            <a:r>
              <a:rPr lang="en" sz="6400">
                <a:solidFill>
                  <a:srgbClr val="000000"/>
                </a:solidFill>
              </a:rPr>
              <a:t> Deploy neural networks to discover complex cross dataset relationships</a:t>
            </a:r>
            <a:endParaRPr sz="6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79"/>
          <p:cNvSpPr txBox="1"/>
          <p:nvPr>
            <p:ph type="title"/>
          </p:nvPr>
        </p:nvSpPr>
        <p:spPr>
          <a:xfrm>
            <a:off x="420625" y="320050"/>
            <a:ext cx="82752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91" name="Google Shape;1091;p179"/>
          <p:cNvSpPr txBox="1"/>
          <p:nvPr>
            <p:ph idx="1" type="body"/>
          </p:nvPr>
        </p:nvSpPr>
        <p:spPr>
          <a:xfrm>
            <a:off x="1261875" y="1721375"/>
            <a:ext cx="7346700" cy="20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000000"/>
                </a:solidFill>
              </a:rPr>
              <a:t>These predictions aren't just numbers, they're real individuals needing support and each statistic represents families, children, and communities we can protect.</a:t>
            </a:r>
            <a:endParaRPr b="0" sz="2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b="0" sz="1300"/>
          </a:p>
        </p:txBody>
      </p:sp>
      <p:sp>
        <p:nvSpPr>
          <p:cNvPr id="1092" name="Google Shape;1092;p179"/>
          <p:cNvSpPr txBox="1"/>
          <p:nvPr>
            <p:ph idx="2" type="subTitle"/>
          </p:nvPr>
        </p:nvSpPr>
        <p:spPr>
          <a:xfrm>
            <a:off x="424450" y="756625"/>
            <a:ext cx="8275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UDS Displaced Voices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1097" name="Google Shape;1097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9057" y="2113949"/>
            <a:ext cx="3772425" cy="10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6"/>
          <p:cNvSpPr txBox="1"/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Members</a:t>
            </a:r>
            <a:endParaRPr/>
          </a:p>
        </p:txBody>
      </p:sp>
      <p:sp>
        <p:nvSpPr>
          <p:cNvPr id="911" name="Google Shape;911;p156"/>
          <p:cNvSpPr txBox="1"/>
          <p:nvPr>
            <p:ph idx="1" type="body"/>
          </p:nvPr>
        </p:nvSpPr>
        <p:spPr>
          <a:xfrm>
            <a:off x="420900" y="1233125"/>
            <a:ext cx="4151100" cy="349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Visualization Track</a:t>
            </a:r>
            <a:endParaRPr b="1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Members: Nhi Nguyen, Devang Singhal</a:t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Statistical analysis Track</a:t>
            </a:r>
            <a:endParaRPr b="1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Members: Sean Skinner, Leticia Favero Lopes</a:t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Predictive Modeling Track </a:t>
            </a:r>
            <a:endParaRPr b="1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Members: Sai Roy, Harshini Balamurugan Vadivazhagi,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Rati Tabatadze, Poojitha Nuthalapati, Tylor Vongsenekeo 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1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57"/>
          <p:cNvSpPr txBox="1"/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each track helps with the project</a:t>
            </a:r>
            <a:endParaRPr/>
          </a:p>
        </p:txBody>
      </p:sp>
      <p:sp>
        <p:nvSpPr>
          <p:cNvPr id="918" name="Google Shape;918;p157"/>
          <p:cNvSpPr txBox="1"/>
          <p:nvPr>
            <p:ph idx="2" type="body"/>
          </p:nvPr>
        </p:nvSpPr>
        <p:spPr>
          <a:xfrm>
            <a:off x="3353200" y="2508875"/>
            <a:ext cx="2414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Statistical Analysis</a:t>
            </a:r>
            <a:r>
              <a:rPr lang="en" sz="1600">
                <a:solidFill>
                  <a:srgbClr val="000000"/>
                </a:solidFill>
              </a:rPr>
              <a:t> - Identifying key drivers of eviction risk</a:t>
            </a:r>
            <a:endParaRPr sz="1600"/>
          </a:p>
        </p:txBody>
      </p:sp>
      <p:sp>
        <p:nvSpPr>
          <p:cNvPr id="919" name="Google Shape;919;p157"/>
          <p:cNvSpPr txBox="1"/>
          <p:nvPr>
            <p:ph idx="1" type="body"/>
          </p:nvPr>
        </p:nvSpPr>
        <p:spPr>
          <a:xfrm>
            <a:off x="420625" y="2508875"/>
            <a:ext cx="2414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Visualization Analysis</a:t>
            </a:r>
            <a:r>
              <a:rPr lang="en" sz="1600">
                <a:solidFill>
                  <a:srgbClr val="000000"/>
                </a:solidFill>
              </a:rPr>
              <a:t> - Exploratory data insights through visual patterns</a:t>
            </a:r>
            <a:endParaRPr sz="1600"/>
          </a:p>
        </p:txBody>
      </p:sp>
      <p:sp>
        <p:nvSpPr>
          <p:cNvPr id="920" name="Google Shape;920;p157"/>
          <p:cNvSpPr txBox="1"/>
          <p:nvPr>
            <p:ph idx="3" type="body"/>
          </p:nvPr>
        </p:nvSpPr>
        <p:spPr>
          <a:xfrm>
            <a:off x="6285775" y="2508875"/>
            <a:ext cx="2414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Predictive Modeling</a:t>
            </a:r>
            <a:r>
              <a:rPr lang="en" sz="1600">
                <a:solidFill>
                  <a:srgbClr val="000000"/>
                </a:solidFill>
              </a:rPr>
              <a:t> - Time series forecasting for 2025</a:t>
            </a:r>
            <a:endParaRPr sz="1600"/>
          </a:p>
        </p:txBody>
      </p:sp>
      <p:sp>
        <p:nvSpPr>
          <p:cNvPr id="921" name="Google Shape;921;p157"/>
          <p:cNvSpPr txBox="1"/>
          <p:nvPr>
            <p:ph idx="5" type="title"/>
          </p:nvPr>
        </p:nvSpPr>
        <p:spPr>
          <a:xfrm>
            <a:off x="436825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22" name="Google Shape;922;p157"/>
          <p:cNvSpPr txBox="1"/>
          <p:nvPr>
            <p:ph idx="6" type="title"/>
          </p:nvPr>
        </p:nvSpPr>
        <p:spPr>
          <a:xfrm>
            <a:off x="3353200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23" name="Google Shape;923;p157"/>
          <p:cNvSpPr txBox="1"/>
          <p:nvPr>
            <p:ph idx="7" type="title"/>
          </p:nvPr>
        </p:nvSpPr>
        <p:spPr>
          <a:xfrm>
            <a:off x="6285775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8"/>
          <p:cNvSpPr txBox="1"/>
          <p:nvPr>
            <p:ph type="title"/>
          </p:nvPr>
        </p:nvSpPr>
        <p:spPr>
          <a:xfrm>
            <a:off x="420625" y="320050"/>
            <a:ext cx="41967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Context(redlining)</a:t>
            </a:r>
            <a:endParaRPr/>
          </a:p>
        </p:txBody>
      </p:sp>
      <p:sp>
        <p:nvSpPr>
          <p:cNvPr id="929" name="Google Shape;929;p158"/>
          <p:cNvSpPr txBox="1"/>
          <p:nvPr>
            <p:ph idx="1" type="body"/>
          </p:nvPr>
        </p:nvSpPr>
        <p:spPr>
          <a:xfrm>
            <a:off x="420625" y="1531225"/>
            <a:ext cx="4196700" cy="280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In 1932 the Home Owners’ Loan Corporation was created to buy foreclosed properties and delinquent mortgages, to then </a:t>
            </a:r>
            <a:r>
              <a:rPr lang="en"/>
              <a:t>refinance them</a:t>
            </a:r>
            <a:r>
              <a:rPr lang="en"/>
              <a:t> under people who could pay them- extending the life of housing loans. In 1935 the HOLC developed “</a:t>
            </a:r>
            <a:r>
              <a:rPr lang="en"/>
              <a:t>security</a:t>
            </a:r>
            <a:r>
              <a:rPr lang="en"/>
              <a:t> maps” that show the riskiness of neighborhoods for lending purposes. The Federal Housing Administration would use this map to determine where loans are granted.</a:t>
            </a:r>
            <a:endParaRPr/>
          </a:p>
        </p:txBody>
      </p:sp>
      <p:pic>
        <p:nvPicPr>
          <p:cNvPr id="930" name="Google Shape;930;p158" title="redlining-past_sepia_compressed_0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78" l="0" r="0" t="1588"/>
          <a:stretch/>
        </p:blipFill>
        <p:spPr>
          <a:xfrm>
            <a:off x="5038350" y="0"/>
            <a:ext cx="4105799" cy="5143501"/>
          </a:xfrm>
          <a:prstGeom prst="rect">
            <a:avLst/>
          </a:prstGeom>
        </p:spPr>
      </p:pic>
      <p:sp>
        <p:nvSpPr>
          <p:cNvPr id="931" name="Google Shape;931;p158"/>
          <p:cNvSpPr txBox="1"/>
          <p:nvPr/>
        </p:nvSpPr>
        <p:spPr>
          <a:xfrm>
            <a:off x="2712025" y="4894875"/>
            <a:ext cx="3628500" cy="1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Created by ASU’s Knowledge Exchange for Resilience (KER)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 txBox="1"/>
          <p:nvPr>
            <p:ph type="ctrTitle"/>
          </p:nvPr>
        </p:nvSpPr>
        <p:spPr>
          <a:xfrm>
            <a:off x="420625" y="1247847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5700"/>
              <a:t>Visualization track</a:t>
            </a:r>
            <a:endParaRPr sz="10100"/>
          </a:p>
        </p:txBody>
      </p:sp>
      <p:sp>
        <p:nvSpPr>
          <p:cNvPr id="937" name="Google Shape;937;p159"/>
          <p:cNvSpPr txBox="1"/>
          <p:nvPr>
            <p:ph idx="1" type="subTitle"/>
          </p:nvPr>
        </p:nvSpPr>
        <p:spPr>
          <a:xfrm>
            <a:off x="420625" y="4191663"/>
            <a:ext cx="8275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Nhi Nguyen, Devang Singhal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205575" y="158750"/>
            <a:ext cx="73842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Eviction Filings (2021 - 2024)</a:t>
            </a:r>
            <a:endParaRPr/>
          </a:p>
        </p:txBody>
      </p:sp>
      <p:sp>
        <p:nvSpPr>
          <p:cNvPr id="943" name="Google Shape;943;p160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44" name="Google Shape;944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13" y="855863"/>
            <a:ext cx="7768775" cy="4170737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60"/>
          <p:cNvSpPr txBox="1"/>
          <p:nvPr/>
        </p:nvSpPr>
        <p:spPr>
          <a:xfrm>
            <a:off x="5627375" y="1756300"/>
            <a:ext cx="248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61"/>
          <p:cNvSpPr txBox="1"/>
          <p:nvPr>
            <p:ph type="title"/>
          </p:nvPr>
        </p:nvSpPr>
        <p:spPr>
          <a:xfrm>
            <a:off x="143750" y="320050"/>
            <a:ext cx="86478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Cases With Data and Sealed Cases</a:t>
            </a:r>
            <a:endParaRPr/>
          </a:p>
        </p:txBody>
      </p:sp>
      <p:sp>
        <p:nvSpPr>
          <p:cNvPr id="951" name="Google Shape;951;p161"/>
          <p:cNvSpPr txBox="1"/>
          <p:nvPr>
            <p:ph idx="1" type="body"/>
          </p:nvPr>
        </p:nvSpPr>
        <p:spPr>
          <a:xfrm>
            <a:off x="247200" y="1417925"/>
            <a:ext cx="1828200" cy="215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161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53" name="Google Shape;953;p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600" y="1058875"/>
            <a:ext cx="4758551" cy="38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61" title="im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50" y="1133554"/>
            <a:ext cx="4105800" cy="3515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62"/>
          <p:cNvSpPr txBox="1"/>
          <p:nvPr>
            <p:ph type="title"/>
          </p:nvPr>
        </p:nvSpPr>
        <p:spPr>
          <a:xfrm>
            <a:off x="0" y="108050"/>
            <a:ext cx="91440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Courts process: Legal representation and Cases filed </a:t>
            </a:r>
            <a:endParaRPr/>
          </a:p>
        </p:txBody>
      </p:sp>
      <p:sp>
        <p:nvSpPr>
          <p:cNvPr id="960" name="Google Shape;960;p162"/>
          <p:cNvSpPr txBox="1"/>
          <p:nvPr>
            <p:ph idx="1" type="body"/>
          </p:nvPr>
        </p:nvSpPr>
        <p:spPr>
          <a:xfrm>
            <a:off x="420900" y="1433725"/>
            <a:ext cx="3710100" cy="274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62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62" name="Google Shape;962;p162" title="image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5" y="1232400"/>
            <a:ext cx="4733700" cy="334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62" title="Screenshot 2025-11-03 at 1.53.2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675" y="1138000"/>
            <a:ext cx="3710100" cy="3443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25 Official ASU presentation template (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